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Lst>
  <p:sldSz cy="5143500" cx="9144000"/>
  <p:notesSz cx="6858000" cy="9144000"/>
  <p:embeddedFontLst>
    <p:embeddedFont>
      <p:font typeface="Roboto"/>
      <p:regular r:id="rId22"/>
      <p:bold r:id="rId23"/>
      <p:italic r:id="rId24"/>
      <p:boldItalic r:id="rId25"/>
    </p:embeddedFont>
    <p:embeddedFont>
      <p:font typeface="Roboto Medium"/>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BDE3651E-F630-4902-8B97-27CA1F1D4736}">
  <a:tblStyle styleId="{BDE3651E-F630-4902-8B97-27CA1F1D473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font" Target="fonts/Roboto-regular.fntdata"/><Relationship Id="rId21" Type="http://schemas.openxmlformats.org/officeDocument/2006/relationships/slide" Target="slides/slide15.xml"/><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obotoMedium-regular.fntdata"/><Relationship Id="rId25" Type="http://schemas.openxmlformats.org/officeDocument/2006/relationships/font" Target="fonts/Roboto-boldItalic.fntdata"/><Relationship Id="rId28" Type="http://schemas.openxmlformats.org/officeDocument/2006/relationships/font" Target="fonts/RobotoMedium-italic.fntdata"/><Relationship Id="rId27" Type="http://schemas.openxmlformats.org/officeDocument/2006/relationships/font" Target="fonts/RobotoMedium-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RobotoMedium-boldItalic.fntdata"/><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9e470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9e470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9b2089659c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9b2089659c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rgbClr val="434343"/>
                </a:solidFill>
                <a:latin typeface="Roboto"/>
                <a:ea typeface="Roboto"/>
                <a:cs typeface="Roboto"/>
                <a:sym typeface="Roboto"/>
              </a:rPr>
              <a:t>There is significant skill gap between business demand and job seeker’s expectations. </a:t>
            </a:r>
            <a:endParaRPr sz="1600">
              <a:solidFill>
                <a:srgbClr val="434343"/>
              </a:solidFill>
              <a:latin typeface="Roboto"/>
              <a:ea typeface="Roboto"/>
              <a:cs typeface="Roboto"/>
              <a:sym typeface="Roboto"/>
            </a:endParaRPr>
          </a:p>
          <a:p>
            <a:pPr indent="0" lvl="0" marL="0" rtl="0" algn="l">
              <a:spcBef>
                <a:spcPts val="0"/>
              </a:spcBef>
              <a:spcAft>
                <a:spcPts val="0"/>
              </a:spcAft>
              <a:buNone/>
            </a:pPr>
            <a:r>
              <a:rPr lang="en" sz="1600">
                <a:solidFill>
                  <a:srgbClr val="434343"/>
                </a:solidFill>
                <a:latin typeface="Roboto"/>
                <a:ea typeface="Roboto"/>
                <a:cs typeface="Roboto"/>
                <a:sym typeface="Roboto"/>
              </a:rPr>
              <a:t>This is limited to particular preferences, </a:t>
            </a:r>
            <a:r>
              <a:rPr lang="en" sz="1600">
                <a:solidFill>
                  <a:srgbClr val="434343"/>
                </a:solidFill>
                <a:latin typeface="Roboto"/>
                <a:ea typeface="Roboto"/>
                <a:cs typeface="Roboto"/>
                <a:sym typeface="Roboto"/>
              </a:rPr>
              <a:t>competencies, goals and interest. And we see the opportunity here.</a:t>
            </a:r>
            <a:endParaRPr sz="1600">
              <a:solidFill>
                <a:srgbClr val="434343"/>
              </a:solidFill>
              <a:latin typeface="Roboto"/>
              <a:ea typeface="Roboto"/>
              <a:cs typeface="Roboto"/>
              <a:sym typeface="Roboto"/>
            </a:endParaRPr>
          </a:p>
          <a:p>
            <a:pPr indent="0" lvl="0" marL="0" rtl="0" algn="l">
              <a:spcBef>
                <a:spcPts val="0"/>
              </a:spcBef>
              <a:spcAft>
                <a:spcPts val="0"/>
              </a:spcAft>
              <a:buNone/>
            </a:pPr>
            <a:r>
              <a:rPr lang="en" sz="1600">
                <a:solidFill>
                  <a:srgbClr val="434343"/>
                </a:solidFill>
                <a:latin typeface="Roboto"/>
                <a:ea typeface="Roboto"/>
                <a:cs typeface="Roboto"/>
                <a:sym typeface="Roboto"/>
              </a:rPr>
              <a:t>They developed a framework that perform do extensive searching based on skillsets and company’s demand.</a:t>
            </a:r>
            <a:endParaRPr sz="1600">
              <a:solidFill>
                <a:srgbClr val="434343"/>
              </a:solidFill>
              <a:latin typeface="Roboto"/>
              <a:ea typeface="Roboto"/>
              <a:cs typeface="Roboto"/>
              <a:sym typeface="Roboto"/>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c6f9e470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4" name="Google Shape;224;gc6f9e470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Pattern analysis will be used to improve </a:t>
            </a:r>
            <a:r>
              <a:rPr lang="en" sz="1600"/>
              <a:t>analytics</a:t>
            </a:r>
            <a:r>
              <a:rPr lang="en" sz="1600"/>
              <a:t> </a:t>
            </a:r>
            <a:endParaRPr sz="1600"/>
          </a:p>
          <a:p>
            <a:pPr indent="0" lvl="0" marL="0" rtl="0" algn="l">
              <a:spcBef>
                <a:spcPts val="0"/>
              </a:spcBef>
              <a:spcAft>
                <a:spcPts val="0"/>
              </a:spcAft>
              <a:buNone/>
            </a:pPr>
            <a:r>
              <a:rPr lang="en" sz="1600"/>
              <a:t>More filtering will be done on the basis of social characteristics</a:t>
            </a:r>
            <a:endParaRPr sz="1600"/>
          </a:p>
          <a:p>
            <a:pPr indent="0" lvl="0" marL="0" rtl="0" algn="l">
              <a:spcBef>
                <a:spcPts val="0"/>
              </a:spcBef>
              <a:spcAft>
                <a:spcPts val="0"/>
              </a:spcAft>
              <a:buNone/>
            </a:pPr>
            <a:r>
              <a:rPr lang="en" sz="1600"/>
              <a:t>Collaboration with advertisi</a:t>
            </a:r>
            <a:r>
              <a:rPr lang="en" sz="1600"/>
              <a:t>ng agencies to improve job seeker’s experience.  </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My teammate rashmi will take it further..</a:t>
            </a:r>
            <a:endParaRPr sz="1600"/>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9a7ee6bd1b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9a7ee6bd1b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19a4342473b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19a4342473b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c6f9e470d_0_1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c6f9e470d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9a4342473b_1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9a4342473b_1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c6f9e470d_0_3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c6f9e470d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9a4342473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9a4342473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c6f9e470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c6f9e470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9b2089659c_1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9b2089659c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9e470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9e470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9b2089659c_1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9b2089659c_1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9b2089659c_1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9b2089659c_1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9b2089659c_1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9b2089659c_1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120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1"/>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11"/>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11"/>
          <p:cNvSpPr txBox="1"/>
          <p:nvPr>
            <p:ph hasCustomPrompt="1" type="title"/>
          </p:nvPr>
        </p:nvSpPr>
        <p:spPr>
          <a:xfrm>
            <a:off x="311700" y="1256050"/>
            <a:ext cx="8520600" cy="2030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idx="1" type="body"/>
          </p:nvPr>
        </p:nvSpPr>
        <p:spPr>
          <a:xfrm>
            <a:off x="311700" y="3369225"/>
            <a:ext cx="8520600" cy="12819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lt1"/>
              </a:buClr>
              <a:buSzPts val="1800"/>
              <a:buChar char="●"/>
              <a:defRPr>
                <a:solidFill>
                  <a:schemeClr val="lt1"/>
                </a:solidFill>
              </a:defRPr>
            </a:lvl1pPr>
            <a:lvl2pPr indent="-317500" lvl="1" marL="914400" algn="ctr">
              <a:spcBef>
                <a:spcPts val="1600"/>
              </a:spcBef>
              <a:spcAft>
                <a:spcPts val="0"/>
              </a:spcAft>
              <a:buClr>
                <a:schemeClr val="lt1"/>
              </a:buClr>
              <a:buSzPts val="1400"/>
              <a:buChar char="○"/>
              <a:defRPr>
                <a:solidFill>
                  <a:schemeClr val="lt1"/>
                </a:solidFill>
              </a:defRPr>
            </a:lvl2pPr>
            <a:lvl3pPr indent="-317500" lvl="2" marL="1371600" algn="ctr">
              <a:spcBef>
                <a:spcPts val="1600"/>
              </a:spcBef>
              <a:spcAft>
                <a:spcPts val="0"/>
              </a:spcAft>
              <a:buClr>
                <a:schemeClr val="lt1"/>
              </a:buClr>
              <a:buSzPts val="1400"/>
              <a:buChar char="■"/>
              <a:defRPr>
                <a:solidFill>
                  <a:schemeClr val="lt1"/>
                </a:solidFill>
              </a:defRPr>
            </a:lvl3pPr>
            <a:lvl4pPr indent="-317500" lvl="3" marL="1828800" algn="ctr">
              <a:spcBef>
                <a:spcPts val="1600"/>
              </a:spcBef>
              <a:spcAft>
                <a:spcPts val="0"/>
              </a:spcAft>
              <a:buClr>
                <a:schemeClr val="lt1"/>
              </a:buClr>
              <a:buSzPts val="1400"/>
              <a:buChar char="●"/>
              <a:defRPr>
                <a:solidFill>
                  <a:schemeClr val="lt1"/>
                </a:solidFill>
              </a:defRPr>
            </a:lvl4pPr>
            <a:lvl5pPr indent="-317500" lvl="4" marL="2286000" algn="ctr">
              <a:spcBef>
                <a:spcPts val="1600"/>
              </a:spcBef>
              <a:spcAft>
                <a:spcPts val="0"/>
              </a:spcAft>
              <a:buClr>
                <a:schemeClr val="lt1"/>
              </a:buClr>
              <a:buSzPts val="1400"/>
              <a:buChar char="○"/>
              <a:defRPr>
                <a:solidFill>
                  <a:schemeClr val="lt1"/>
                </a:solidFill>
              </a:defRPr>
            </a:lvl5pPr>
            <a:lvl6pPr indent="-317500" lvl="5" marL="2743200" algn="ctr">
              <a:spcBef>
                <a:spcPts val="1600"/>
              </a:spcBef>
              <a:spcAft>
                <a:spcPts val="0"/>
              </a:spcAft>
              <a:buClr>
                <a:schemeClr val="lt1"/>
              </a:buClr>
              <a:buSzPts val="1400"/>
              <a:buChar char="■"/>
              <a:defRPr>
                <a:solidFill>
                  <a:schemeClr val="lt1"/>
                </a:solidFill>
              </a:defRPr>
            </a:lvl6pPr>
            <a:lvl7pPr indent="-317500" lvl="6" marL="3200400" algn="ctr">
              <a:spcBef>
                <a:spcPts val="1600"/>
              </a:spcBef>
              <a:spcAft>
                <a:spcPts val="0"/>
              </a:spcAft>
              <a:buClr>
                <a:schemeClr val="lt1"/>
              </a:buClr>
              <a:buSzPts val="1400"/>
              <a:buChar char="●"/>
              <a:defRPr>
                <a:solidFill>
                  <a:schemeClr val="lt1"/>
                </a:solidFill>
              </a:defRPr>
            </a:lvl7pPr>
            <a:lvl8pPr indent="-317500" lvl="7" marL="3657600" algn="ctr">
              <a:spcBef>
                <a:spcPts val="1600"/>
              </a:spcBef>
              <a:spcAft>
                <a:spcPts val="0"/>
              </a:spcAft>
              <a:buClr>
                <a:schemeClr val="lt1"/>
              </a:buClr>
              <a:buSzPts val="1400"/>
              <a:buChar char="○"/>
              <a:defRPr>
                <a:solidFill>
                  <a:schemeClr val="lt1"/>
                </a:solidFill>
              </a:defRPr>
            </a:lvl8pPr>
            <a:lvl9pPr indent="-317500" lvl="8" marL="41148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9" name="Shape 79"/>
        <p:cNvGrpSpPr/>
        <p:nvPr/>
      </p:nvGrpSpPr>
      <p:grpSpPr>
        <a:xfrm>
          <a:off x="0" y="0"/>
          <a:ext cx="0" cy="0"/>
          <a:chOff x="0" y="0"/>
          <a:chExt cx="0" cy="0"/>
        </a:xfrm>
      </p:grpSpPr>
      <p:sp>
        <p:nvSpPr>
          <p:cNvPr id="80" name="Google Shape;80;p12"/>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flipH="1" rot="10800000">
              <a:off x="7113588" y="107"/>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3"/>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4"/>
            <p:cNvSpPr/>
            <p:nvPr/>
          </p:nvSpPr>
          <p:spPr>
            <a:xfrm>
              <a:off x="7170274" y="3903669"/>
              <a:ext cx="989100" cy="987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4"/>
            <p:cNvSpPr/>
            <p:nvPr/>
          </p:nvSpPr>
          <p:spPr>
            <a:xfrm>
              <a:off x="0" y="4891594"/>
              <a:ext cx="9144000" cy="2520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 name="Google Shape;35;p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idx="1" type="body"/>
          </p:nvPr>
        </p:nvSpPr>
        <p:spPr>
          <a:xfrm>
            <a:off x="311700" y="1229875"/>
            <a:ext cx="8520600" cy="33390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7" name="Google Shape;37;p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idx="1" type="body"/>
          </p:nvPr>
        </p:nvSpPr>
        <p:spPr>
          <a:xfrm>
            <a:off x="3117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1" name="Google Shape;41;p5"/>
          <p:cNvSpPr txBox="1"/>
          <p:nvPr>
            <p:ph idx="2" type="body"/>
          </p:nvPr>
        </p:nvSpPr>
        <p:spPr>
          <a:xfrm>
            <a:off x="4832400" y="1229975"/>
            <a:ext cx="3999900" cy="33390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2" name="Google Shape;42;p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idx="1" type="body"/>
          </p:nvPr>
        </p:nvSpPr>
        <p:spPr>
          <a:xfrm>
            <a:off x="311700" y="1465804"/>
            <a:ext cx="2808000" cy="3103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49" name="Google Shape;49;p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8"/>
            <p:cNvSpPr/>
            <p:nvPr/>
          </p:nvSpPr>
          <p:spPr>
            <a:xfrm flipH="1">
              <a:off x="7113463" y="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8"/>
            <p:cNvSpPr/>
            <p:nvPr/>
          </p:nvSpPr>
          <p:spPr>
            <a:xfrm flipH="1" rot="10800000">
              <a:off x="7113588" y="107"/>
              <a:ext cx="1015200" cy="1015200"/>
            </a:xfrm>
            <a:prstGeom prst="rtTriangle">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 name="Google Shape;57;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 name="Google Shape;61;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62" name="Google Shape;62;p9"/>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6" name="Shape 66"/>
        <p:cNvGrpSpPr/>
        <p:nvPr/>
      </p:nvGrpSpPr>
      <p:grpSpPr>
        <a:xfrm>
          <a:off x="0" y="0"/>
          <a:ext cx="0" cy="0"/>
          <a:chOff x="0" y="0"/>
          <a:chExt cx="0" cy="0"/>
        </a:xfrm>
      </p:grpSpPr>
      <p:sp>
        <p:nvSpPr>
          <p:cNvPr id="67" name="Google Shape;67;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68" name="Google Shape;68;p1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1pPr>
            <a:lvl2pPr lvl="1">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2pPr>
            <a:lvl3pPr lvl="2">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3pPr>
            <a:lvl4pPr lvl="3">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4pPr>
            <a:lvl5pPr lvl="4">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5pPr>
            <a:lvl6pPr lvl="5">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6pPr>
            <a:lvl7pPr lvl="6">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7pPr>
            <a:lvl8pPr lvl="7">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8pPr>
            <a:lvl9pPr lvl="8">
              <a:spcBef>
                <a:spcPts val="0"/>
              </a:spcBef>
              <a:spcAft>
                <a:spcPts val="0"/>
              </a:spcAft>
              <a:buClr>
                <a:schemeClr val="dk1"/>
              </a:buClr>
              <a:buSzPts val="3000"/>
              <a:buFont typeface="Roboto"/>
              <a:buNone/>
              <a:defRPr sz="3000">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indent="-317500" lvl="1" marL="914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2pPr>
            <a:lvl3pPr indent="-317500" lvl="2" marL="1371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3pPr>
            <a:lvl4pPr indent="-317500" lvl="3" marL="18288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4pPr>
            <a:lvl5pPr indent="-317500" lvl="4" marL="22860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5pPr>
            <a:lvl6pPr indent="-317500" lvl="5" marL="27432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6pPr>
            <a:lvl7pPr indent="-317500" lvl="6" marL="32004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7pPr>
            <a:lvl8pPr indent="-317500" lvl="7" marL="3657600">
              <a:lnSpc>
                <a:spcPct val="115000"/>
              </a:lnSpc>
              <a:spcBef>
                <a:spcPts val="1600"/>
              </a:spcBef>
              <a:spcAft>
                <a:spcPts val="0"/>
              </a:spcAft>
              <a:buClr>
                <a:schemeClr val="dk2"/>
              </a:buClr>
              <a:buSzPts val="1400"/>
              <a:buFont typeface="Roboto"/>
              <a:buChar char="○"/>
              <a:defRPr>
                <a:solidFill>
                  <a:schemeClr val="dk2"/>
                </a:solidFill>
                <a:latin typeface="Roboto"/>
                <a:ea typeface="Roboto"/>
                <a:cs typeface="Roboto"/>
                <a:sym typeface="Roboto"/>
              </a:defRPr>
            </a:lvl8pPr>
            <a:lvl9pPr indent="-317500" lvl="8" marL="4114800">
              <a:lnSpc>
                <a:spcPct val="115000"/>
              </a:lnSpc>
              <a:spcBef>
                <a:spcPts val="1600"/>
              </a:spcBef>
              <a:spcAft>
                <a:spcPts val="1600"/>
              </a:spcAft>
              <a:buClr>
                <a:schemeClr val="dk2"/>
              </a:buClr>
              <a:buSzPts val="1400"/>
              <a:buFont typeface="Roboto"/>
              <a:buChar char="■"/>
              <a:defRPr>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Roboto"/>
                <a:ea typeface="Roboto"/>
                <a:cs typeface="Roboto"/>
                <a:sym typeface="Roboto"/>
              </a:defRPr>
            </a:lvl1pPr>
            <a:lvl2pPr lvl="1" algn="r">
              <a:buNone/>
              <a:defRPr sz="1000">
                <a:solidFill>
                  <a:schemeClr val="lt1"/>
                </a:solidFill>
                <a:latin typeface="Roboto"/>
                <a:ea typeface="Roboto"/>
                <a:cs typeface="Roboto"/>
                <a:sym typeface="Roboto"/>
              </a:defRPr>
            </a:lvl2pPr>
            <a:lvl3pPr lvl="2" algn="r">
              <a:buNone/>
              <a:defRPr sz="1000">
                <a:solidFill>
                  <a:schemeClr val="lt1"/>
                </a:solidFill>
                <a:latin typeface="Roboto"/>
                <a:ea typeface="Roboto"/>
                <a:cs typeface="Roboto"/>
                <a:sym typeface="Roboto"/>
              </a:defRPr>
            </a:lvl3pPr>
            <a:lvl4pPr lvl="3" algn="r">
              <a:buNone/>
              <a:defRPr sz="1000">
                <a:solidFill>
                  <a:schemeClr val="lt1"/>
                </a:solidFill>
                <a:latin typeface="Roboto"/>
                <a:ea typeface="Roboto"/>
                <a:cs typeface="Roboto"/>
                <a:sym typeface="Roboto"/>
              </a:defRPr>
            </a:lvl4pPr>
            <a:lvl5pPr lvl="4" algn="r">
              <a:buNone/>
              <a:defRPr sz="1000">
                <a:solidFill>
                  <a:schemeClr val="lt1"/>
                </a:solidFill>
                <a:latin typeface="Roboto"/>
                <a:ea typeface="Roboto"/>
                <a:cs typeface="Roboto"/>
                <a:sym typeface="Roboto"/>
              </a:defRPr>
            </a:lvl5pPr>
            <a:lvl6pPr lvl="5" algn="r">
              <a:buNone/>
              <a:defRPr sz="1000">
                <a:solidFill>
                  <a:schemeClr val="lt1"/>
                </a:solidFill>
                <a:latin typeface="Roboto"/>
                <a:ea typeface="Roboto"/>
                <a:cs typeface="Roboto"/>
                <a:sym typeface="Roboto"/>
              </a:defRPr>
            </a:lvl6pPr>
            <a:lvl7pPr lvl="6" algn="r">
              <a:buNone/>
              <a:defRPr sz="1000">
                <a:solidFill>
                  <a:schemeClr val="lt1"/>
                </a:solidFill>
                <a:latin typeface="Roboto"/>
                <a:ea typeface="Roboto"/>
                <a:cs typeface="Roboto"/>
                <a:sym typeface="Roboto"/>
              </a:defRPr>
            </a:lvl7pPr>
            <a:lvl8pPr lvl="7" algn="r">
              <a:buNone/>
              <a:defRPr sz="1000">
                <a:solidFill>
                  <a:schemeClr val="lt1"/>
                </a:solidFill>
                <a:latin typeface="Roboto"/>
                <a:ea typeface="Roboto"/>
                <a:cs typeface="Roboto"/>
                <a:sym typeface="Roboto"/>
              </a:defRPr>
            </a:lvl8pPr>
            <a:lvl9pPr lvl="8" algn="r">
              <a:buNone/>
              <a:defRPr sz="1000">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https://financesonline.com/candidate-experience-statistics/" TargetMode="External"/><Relationship Id="rId4" Type="http://schemas.openxmlformats.org/officeDocument/2006/relationships/hyperlink" Target="https://www.hercjobs.org/2022-herc-job-seeker-survey-results-higher-ed-job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hyperlink" Target="https://ieeexplore-ieee-org.libaccess.sjlibrary.org/document/8215664"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3"/>
          <p:cNvSpPr txBox="1"/>
          <p:nvPr>
            <p:ph type="ctrTitle"/>
          </p:nvPr>
        </p:nvSpPr>
        <p:spPr>
          <a:xfrm>
            <a:off x="598100" y="1775222"/>
            <a:ext cx="8222100" cy="83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a:t>Significant Paper Presentation</a:t>
            </a:r>
            <a:endParaRPr b="1"/>
          </a:p>
        </p:txBody>
      </p:sp>
      <p:sp>
        <p:nvSpPr>
          <p:cNvPr id="86" name="Google Shape;86;p13"/>
          <p:cNvSpPr txBox="1"/>
          <p:nvPr>
            <p:ph idx="1" type="subTitle"/>
          </p:nvPr>
        </p:nvSpPr>
        <p:spPr>
          <a:xfrm>
            <a:off x="598088" y="2715913"/>
            <a:ext cx="8222100" cy="43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DATA-225 DB Systems for Analytics</a:t>
            </a:r>
            <a:endParaRPr/>
          </a:p>
        </p:txBody>
      </p:sp>
      <p:sp>
        <p:nvSpPr>
          <p:cNvPr id="87" name="Google Shape;87;p13"/>
          <p:cNvSpPr txBox="1"/>
          <p:nvPr/>
        </p:nvSpPr>
        <p:spPr>
          <a:xfrm>
            <a:off x="6046200" y="3723625"/>
            <a:ext cx="29619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Roboto"/>
                <a:ea typeface="Roboto"/>
                <a:cs typeface="Roboto"/>
                <a:sym typeface="Roboto"/>
              </a:rPr>
              <a:t>Group 2</a:t>
            </a:r>
            <a:endParaRPr>
              <a:solidFill>
                <a:schemeClr val="lt1"/>
              </a:solidFill>
              <a:latin typeface="Roboto"/>
              <a:ea typeface="Roboto"/>
              <a:cs typeface="Roboto"/>
              <a:sym typeface="Roboto"/>
            </a:endParaRPr>
          </a:p>
          <a:p>
            <a:pPr indent="-311150" lvl="0" marL="457200" rtl="0" algn="l">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Bhavana Prasad Kote</a:t>
            </a:r>
            <a:endParaRPr sz="1300">
              <a:solidFill>
                <a:schemeClr val="lt1"/>
              </a:solidFill>
              <a:latin typeface="Roboto"/>
              <a:ea typeface="Roboto"/>
              <a:cs typeface="Roboto"/>
              <a:sym typeface="Roboto"/>
            </a:endParaRPr>
          </a:p>
          <a:p>
            <a:pPr indent="-311150" lvl="0" marL="457200" rtl="0" algn="l">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Maharsh Soni</a:t>
            </a:r>
            <a:endParaRPr sz="1300">
              <a:solidFill>
                <a:schemeClr val="lt1"/>
              </a:solidFill>
              <a:latin typeface="Roboto"/>
              <a:ea typeface="Roboto"/>
              <a:cs typeface="Roboto"/>
              <a:sym typeface="Roboto"/>
            </a:endParaRPr>
          </a:p>
          <a:p>
            <a:pPr indent="-311150" lvl="0" marL="457200" rtl="0" algn="l">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Rashmi Shree Veeraiah</a:t>
            </a:r>
            <a:endParaRPr sz="1300">
              <a:solidFill>
                <a:schemeClr val="lt1"/>
              </a:solidFill>
              <a:latin typeface="Roboto"/>
              <a:ea typeface="Roboto"/>
              <a:cs typeface="Roboto"/>
              <a:sym typeface="Roboto"/>
            </a:endParaRPr>
          </a:p>
          <a:p>
            <a:pPr indent="-311150" lvl="0" marL="457200" rtl="0" algn="l">
              <a:spcBef>
                <a:spcPts val="0"/>
              </a:spcBef>
              <a:spcAft>
                <a:spcPts val="0"/>
              </a:spcAft>
              <a:buClr>
                <a:schemeClr val="lt1"/>
              </a:buClr>
              <a:buSzPts val="1300"/>
              <a:buFont typeface="Roboto"/>
              <a:buChar char="●"/>
            </a:pPr>
            <a:r>
              <a:rPr lang="en" sz="1300">
                <a:solidFill>
                  <a:schemeClr val="lt1"/>
                </a:solidFill>
                <a:latin typeface="Roboto"/>
                <a:ea typeface="Roboto"/>
                <a:cs typeface="Roboto"/>
                <a:sym typeface="Roboto"/>
              </a:rPr>
              <a:t>Sachin Kumar Srinivasa Murthy</a:t>
            </a:r>
            <a:endParaRPr>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Key Learnings</a:t>
            </a:r>
            <a:endParaRPr b="1"/>
          </a:p>
          <a:p>
            <a:pPr indent="0" lvl="0" marL="0" rtl="0" algn="ctr">
              <a:spcBef>
                <a:spcPts val="0"/>
              </a:spcBef>
              <a:spcAft>
                <a:spcPts val="0"/>
              </a:spcAft>
              <a:buNone/>
            </a:pPr>
            <a:r>
              <a:t/>
            </a:r>
            <a:endParaRPr b="1"/>
          </a:p>
        </p:txBody>
      </p:sp>
      <p:grpSp>
        <p:nvGrpSpPr>
          <p:cNvPr id="206" name="Google Shape;206;p22"/>
          <p:cNvGrpSpPr/>
          <p:nvPr/>
        </p:nvGrpSpPr>
        <p:grpSpPr>
          <a:xfrm>
            <a:off x="311706" y="1304875"/>
            <a:ext cx="2804011" cy="3416400"/>
            <a:chOff x="431925" y="1304875"/>
            <a:chExt cx="2628925" cy="3416400"/>
          </a:xfrm>
        </p:grpSpPr>
        <p:sp>
          <p:nvSpPr>
            <p:cNvPr id="207" name="Google Shape;207;p22"/>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2"/>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 name="Google Shape;209;p22"/>
          <p:cNvSpPr txBox="1"/>
          <p:nvPr>
            <p:ph idx="4294967295" type="body"/>
          </p:nvPr>
        </p:nvSpPr>
        <p:spPr>
          <a:xfrm>
            <a:off x="506425" y="1304875"/>
            <a:ext cx="24945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Skill Gap</a:t>
            </a:r>
            <a:endParaRPr>
              <a:solidFill>
                <a:schemeClr val="lt1"/>
              </a:solidFill>
            </a:endParaRPr>
          </a:p>
        </p:txBody>
      </p:sp>
      <p:sp>
        <p:nvSpPr>
          <p:cNvPr id="210" name="Google Shape;210;p22"/>
          <p:cNvSpPr txBox="1"/>
          <p:nvPr>
            <p:ph idx="4294967295" type="body"/>
          </p:nvPr>
        </p:nvSpPr>
        <p:spPr>
          <a:xfrm>
            <a:off x="358450" y="1850300"/>
            <a:ext cx="2702400" cy="2794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sz="1300"/>
              <a:t>The significant discrepancy between what businesses demand and what students expect from their jobs and the mismatch between what instructors considered to be necessary skills and what potential employers desired shows the importance of having a system to overcome this skill gap with the help of data.</a:t>
            </a:r>
            <a:endParaRPr sz="1300"/>
          </a:p>
          <a:p>
            <a:pPr indent="0" lvl="0" marL="0" rtl="0" algn="l">
              <a:lnSpc>
                <a:spcPct val="100000"/>
              </a:lnSpc>
              <a:spcBef>
                <a:spcPts val="1600"/>
              </a:spcBef>
              <a:spcAft>
                <a:spcPts val="1600"/>
              </a:spcAft>
              <a:buNone/>
            </a:pPr>
            <a:r>
              <a:t/>
            </a:r>
            <a:endParaRPr sz="1200"/>
          </a:p>
        </p:txBody>
      </p:sp>
      <p:grpSp>
        <p:nvGrpSpPr>
          <p:cNvPr id="211" name="Google Shape;211;p22"/>
          <p:cNvGrpSpPr/>
          <p:nvPr/>
        </p:nvGrpSpPr>
        <p:grpSpPr>
          <a:xfrm>
            <a:off x="6175225" y="1304875"/>
            <a:ext cx="2632500" cy="3416400"/>
            <a:chOff x="3320450" y="1304875"/>
            <a:chExt cx="2632500" cy="3416400"/>
          </a:xfrm>
        </p:grpSpPr>
        <p:sp>
          <p:nvSpPr>
            <p:cNvPr id="212" name="Google Shape;212;p22"/>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2"/>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4" name="Google Shape;214;p22"/>
          <p:cNvSpPr txBox="1"/>
          <p:nvPr>
            <p:ph idx="4294967295" type="body"/>
          </p:nvPr>
        </p:nvSpPr>
        <p:spPr>
          <a:xfrm>
            <a:off x="6244225" y="1304875"/>
            <a:ext cx="24945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Framework</a:t>
            </a:r>
            <a:r>
              <a:rPr lang="en">
                <a:solidFill>
                  <a:schemeClr val="lt1"/>
                </a:solidFill>
              </a:rPr>
              <a:t> </a:t>
            </a:r>
            <a:endParaRPr>
              <a:solidFill>
                <a:schemeClr val="lt1"/>
              </a:solidFill>
            </a:endParaRPr>
          </a:p>
        </p:txBody>
      </p:sp>
      <p:sp>
        <p:nvSpPr>
          <p:cNvPr id="215" name="Google Shape;215;p22"/>
          <p:cNvSpPr txBox="1"/>
          <p:nvPr>
            <p:ph idx="4294967295" type="body"/>
          </p:nvPr>
        </p:nvSpPr>
        <p:spPr>
          <a:xfrm>
            <a:off x="6252175" y="1766275"/>
            <a:ext cx="2478600" cy="2794800"/>
          </a:xfrm>
          <a:prstGeom prst="rect">
            <a:avLst/>
          </a:prstGeom>
        </p:spPr>
        <p:txBody>
          <a:bodyPr anchorCtr="0" anchor="t" bIns="91425" lIns="91425" spcFirstLastPara="1" rIns="91425" wrap="square" tIns="91425">
            <a:noAutofit/>
          </a:bodyPr>
          <a:lstStyle/>
          <a:p>
            <a:pPr indent="0" lvl="0" marL="0" rtl="0" algn="ctr">
              <a:spcBef>
                <a:spcPts val="1200"/>
              </a:spcBef>
              <a:spcAft>
                <a:spcPts val="0"/>
              </a:spcAft>
              <a:buNone/>
            </a:pPr>
            <a:r>
              <a:rPr lang="en" sz="1300"/>
              <a:t>Developing a framework that may be combined with extensive search filters, such as qualities that are centered on user skill sets and other company attributes, to create a highly customizable and highly targeted search experience for end users using data.</a:t>
            </a:r>
            <a:endParaRPr sz="1300"/>
          </a:p>
          <a:p>
            <a:pPr indent="0" lvl="0" marL="0" rtl="0" algn="l">
              <a:spcBef>
                <a:spcPts val="1200"/>
              </a:spcBef>
              <a:spcAft>
                <a:spcPts val="1600"/>
              </a:spcAft>
              <a:buNone/>
            </a:pPr>
            <a:r>
              <a:t/>
            </a:r>
            <a:endParaRPr sz="1200"/>
          </a:p>
        </p:txBody>
      </p:sp>
      <p:grpSp>
        <p:nvGrpSpPr>
          <p:cNvPr id="216" name="Google Shape;216;p22"/>
          <p:cNvGrpSpPr/>
          <p:nvPr/>
        </p:nvGrpSpPr>
        <p:grpSpPr>
          <a:xfrm>
            <a:off x="3329225" y="1304875"/>
            <a:ext cx="2632500" cy="3416400"/>
            <a:chOff x="6212550" y="1304875"/>
            <a:chExt cx="2632500" cy="3416400"/>
          </a:xfrm>
        </p:grpSpPr>
        <p:sp>
          <p:nvSpPr>
            <p:cNvPr id="217" name="Google Shape;217;p22"/>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2"/>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9" name="Google Shape;219;p22"/>
          <p:cNvSpPr txBox="1"/>
          <p:nvPr>
            <p:ph idx="4294967295" type="body"/>
          </p:nvPr>
        </p:nvSpPr>
        <p:spPr>
          <a:xfrm>
            <a:off x="3389150" y="1304875"/>
            <a:ext cx="2494500" cy="461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Limitation</a:t>
            </a:r>
            <a:endParaRPr>
              <a:solidFill>
                <a:schemeClr val="lt1"/>
              </a:solidFill>
            </a:endParaRPr>
          </a:p>
        </p:txBody>
      </p:sp>
      <p:sp>
        <p:nvSpPr>
          <p:cNvPr id="220" name="Google Shape;220;p22"/>
          <p:cNvSpPr txBox="1"/>
          <p:nvPr>
            <p:ph idx="4294967295" type="body"/>
          </p:nvPr>
        </p:nvSpPr>
        <p:spPr>
          <a:xfrm>
            <a:off x="3329225" y="1723575"/>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300"/>
              <a:t>The rich skill set and company attribute preferences that job applicants require to locate the ideal positions tailored to their particular preferences, competencies, interests, and goals are not prevalent in the current job search platforms. This offers us the opportunity to consider potential solutions for the job search platform's shortcomings.</a:t>
            </a:r>
            <a:endParaRPr sz="1300"/>
          </a:p>
        </p:txBody>
      </p:sp>
      <p:pic>
        <p:nvPicPr>
          <p:cNvPr id="221" name="Google Shape;221;p22"/>
          <p:cNvPicPr preferRelativeResize="0"/>
          <p:nvPr/>
        </p:nvPicPr>
        <p:blipFill>
          <a:blip r:embed="rId3">
            <a:alphaModFix/>
          </a:blip>
          <a:stretch>
            <a:fillRect/>
          </a:stretch>
        </p:blipFill>
        <p:spPr>
          <a:xfrm>
            <a:off x="8128625" y="427116"/>
            <a:ext cx="548700" cy="57357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3"/>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Future Scope</a:t>
            </a:r>
            <a:endParaRPr b="1"/>
          </a:p>
        </p:txBody>
      </p:sp>
      <p:sp>
        <p:nvSpPr>
          <p:cNvPr id="227" name="Google Shape;227;p23"/>
          <p:cNvSpPr/>
          <p:nvPr/>
        </p:nvSpPr>
        <p:spPr>
          <a:xfrm>
            <a:off x="432350" y="1304875"/>
            <a:ext cx="2469300" cy="607800"/>
          </a:xfrm>
          <a:prstGeom prst="homePlate">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28" name="Google Shape;228;p23"/>
          <p:cNvSpPr txBox="1"/>
          <p:nvPr>
            <p:ph idx="4294967295" type="body"/>
          </p:nvPr>
        </p:nvSpPr>
        <p:spPr>
          <a:xfrm>
            <a:off x="4323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Trend Analysis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p:txBody>
      </p:sp>
      <p:sp>
        <p:nvSpPr>
          <p:cNvPr id="229" name="Google Shape;229;p23"/>
          <p:cNvSpPr txBox="1"/>
          <p:nvPr>
            <p:ph idx="4294967295" type="body"/>
          </p:nvPr>
        </p:nvSpPr>
        <p:spPr>
          <a:xfrm>
            <a:off x="432350" y="2070575"/>
            <a:ext cx="2471700" cy="265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Track job data over time to find patterns in the skill set required for various industries and improve analytics with a temporal element.</a:t>
            </a:r>
            <a:endParaRPr sz="1500"/>
          </a:p>
          <a:p>
            <a:pPr indent="0" lvl="0" marL="0" rtl="0" algn="l">
              <a:spcBef>
                <a:spcPts val="800"/>
              </a:spcBef>
              <a:spcAft>
                <a:spcPts val="800"/>
              </a:spcAft>
              <a:buNone/>
            </a:pPr>
            <a:r>
              <a:t/>
            </a:r>
            <a:endParaRPr sz="1600"/>
          </a:p>
        </p:txBody>
      </p:sp>
      <p:sp>
        <p:nvSpPr>
          <p:cNvPr id="230" name="Google Shape;230;p23"/>
          <p:cNvSpPr/>
          <p:nvPr/>
        </p:nvSpPr>
        <p:spPr>
          <a:xfrm>
            <a:off x="3044777"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1" name="Google Shape;231;p23"/>
          <p:cNvSpPr txBox="1"/>
          <p:nvPr>
            <p:ph idx="4294967295" type="body"/>
          </p:nvPr>
        </p:nvSpPr>
        <p:spPr>
          <a:xfrm>
            <a:off x="3336150"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G</a:t>
            </a:r>
            <a:r>
              <a:rPr lang="en">
                <a:solidFill>
                  <a:schemeClr val="lt1"/>
                </a:solidFill>
              </a:rPr>
              <a:t>ranularities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p:txBody>
      </p:sp>
      <p:sp>
        <p:nvSpPr>
          <p:cNvPr id="232" name="Google Shape;232;p23"/>
          <p:cNvSpPr txBox="1"/>
          <p:nvPr>
            <p:ph idx="4294967295" type="body"/>
          </p:nvPr>
        </p:nvSpPr>
        <p:spPr>
          <a:xfrm>
            <a:off x="3173387" y="2070575"/>
            <a:ext cx="2835300" cy="2650800"/>
          </a:xfrm>
          <a:prstGeom prst="rect">
            <a:avLst/>
          </a:prstGeom>
        </p:spPr>
        <p:txBody>
          <a:bodyPr anchorCtr="0" anchor="t" bIns="91425" lIns="91425" spcFirstLastPara="1" rIns="91425" wrap="square" tIns="91425">
            <a:noAutofit/>
          </a:bodyPr>
          <a:lstStyle/>
          <a:p>
            <a:pPr indent="0" lvl="0" marL="0" rtl="0" algn="ctr">
              <a:spcBef>
                <a:spcPts val="0"/>
              </a:spcBef>
              <a:spcAft>
                <a:spcPts val="800"/>
              </a:spcAft>
              <a:buNone/>
            </a:pPr>
            <a:r>
              <a:rPr lang="en" sz="1500"/>
              <a:t>Further filtering for social characteristics that describe a company's online social presence.</a:t>
            </a:r>
            <a:endParaRPr sz="1500"/>
          </a:p>
        </p:txBody>
      </p:sp>
      <p:sp>
        <p:nvSpPr>
          <p:cNvPr id="233" name="Google Shape;233;p23"/>
          <p:cNvSpPr/>
          <p:nvPr/>
        </p:nvSpPr>
        <p:spPr>
          <a:xfrm>
            <a:off x="5948502" y="1304875"/>
            <a:ext cx="2760600" cy="607800"/>
          </a:xfrm>
          <a:prstGeom prst="chevron">
            <a:avLst>
              <a:gd fmla="val 50000" name="adj"/>
            </a:avLst>
          </a:prstGeom>
          <a:solidFill>
            <a:schemeClr val="dk1"/>
          </a:solidFill>
          <a:ln>
            <a:noFill/>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234" name="Google Shape;234;p23"/>
          <p:cNvSpPr txBox="1"/>
          <p:nvPr>
            <p:ph idx="4294967295" type="body"/>
          </p:nvPr>
        </p:nvSpPr>
        <p:spPr>
          <a:xfrm>
            <a:off x="6254233" y="1451576"/>
            <a:ext cx="2257200" cy="314400"/>
          </a:xfrm>
          <a:prstGeom prst="rect">
            <a:avLst/>
          </a:prstGeom>
        </p:spPr>
        <p:txBody>
          <a:bodyPr anchorCtr="0" anchor="ctr" bIns="91425" lIns="91425" spcFirstLastPara="1" rIns="91425" wrap="square" tIns="91425">
            <a:noAutofit/>
          </a:bodyPr>
          <a:lstStyle/>
          <a:p>
            <a:pPr indent="0" lvl="0" marL="0" rtl="0" algn="l">
              <a:lnSpc>
                <a:spcPct val="100000"/>
              </a:lnSpc>
              <a:spcBef>
                <a:spcPts val="0"/>
              </a:spcBef>
              <a:spcAft>
                <a:spcPts val="0"/>
              </a:spcAft>
              <a:buNone/>
            </a:pPr>
            <a:r>
              <a:rPr lang="en">
                <a:solidFill>
                  <a:schemeClr val="lt1"/>
                </a:solidFill>
              </a:rPr>
              <a:t>Derived attributes</a:t>
            </a:r>
            <a:endParaRPr>
              <a:solidFill>
                <a:schemeClr val="lt1"/>
              </a:solidFill>
            </a:endParaRPr>
          </a:p>
          <a:p>
            <a:pPr indent="0" lvl="0" marL="0" rtl="0" algn="l">
              <a:lnSpc>
                <a:spcPct val="100000"/>
              </a:lnSpc>
              <a:spcBef>
                <a:spcPts val="0"/>
              </a:spcBef>
              <a:spcAft>
                <a:spcPts val="0"/>
              </a:spcAft>
              <a:buNone/>
            </a:pPr>
            <a:r>
              <a:t/>
            </a:r>
            <a:endParaRPr>
              <a:solidFill>
                <a:schemeClr val="lt1"/>
              </a:solidFill>
            </a:endParaRPr>
          </a:p>
        </p:txBody>
      </p:sp>
      <p:sp>
        <p:nvSpPr>
          <p:cNvPr id="235" name="Google Shape;235;p23"/>
          <p:cNvSpPr txBox="1"/>
          <p:nvPr>
            <p:ph idx="4294967295" type="body"/>
          </p:nvPr>
        </p:nvSpPr>
        <p:spPr>
          <a:xfrm>
            <a:off x="6140225" y="2070575"/>
            <a:ext cx="2692200" cy="2650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A combination of social presence and advertising technologies factors can be used to produce a higher level attribute like "Market</a:t>
            </a:r>
            <a:r>
              <a:rPr lang="en" sz="1600"/>
              <a:t>ing Sophistication."</a:t>
            </a:r>
            <a:endParaRPr sz="1600"/>
          </a:p>
          <a:p>
            <a:pPr indent="0" lvl="0" marL="0" rtl="0" algn="l">
              <a:spcBef>
                <a:spcPts val="800"/>
              </a:spcBef>
              <a:spcAft>
                <a:spcPts val="800"/>
              </a:spcAft>
              <a:buNone/>
            </a:pPr>
            <a:r>
              <a:t/>
            </a:r>
            <a:endParaRPr sz="1600"/>
          </a:p>
        </p:txBody>
      </p:sp>
      <p:sp>
        <p:nvSpPr>
          <p:cNvPr id="236" name="Google Shape;236;p23"/>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24"/>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Conclusion</a:t>
            </a:r>
            <a:endParaRPr b="1"/>
          </a:p>
        </p:txBody>
      </p:sp>
      <p:sp>
        <p:nvSpPr>
          <p:cNvPr id="242" name="Google Shape;242;p2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43" name="Google Shape;243;p24"/>
          <p:cNvSpPr txBox="1"/>
          <p:nvPr/>
        </p:nvSpPr>
        <p:spPr>
          <a:xfrm>
            <a:off x="347925" y="1269425"/>
            <a:ext cx="8444100" cy="2339700"/>
          </a:xfrm>
          <a:prstGeom prst="rect">
            <a:avLst/>
          </a:prstGeom>
          <a:noFill/>
          <a:ln>
            <a:noFill/>
          </a:ln>
        </p:spPr>
        <p:txBody>
          <a:bodyPr anchorCtr="0" anchor="t" bIns="91425" lIns="91425" spcFirstLastPara="1" rIns="91425" wrap="square" tIns="91425">
            <a:spAutoFit/>
          </a:bodyPr>
          <a:lstStyle/>
          <a:p>
            <a:pPr indent="-317500" lvl="0" marL="457200" rtl="0" algn="just">
              <a:spcBef>
                <a:spcPts val="0"/>
              </a:spcBef>
              <a:spcAft>
                <a:spcPts val="0"/>
              </a:spcAft>
              <a:buSzPts val="1400"/>
              <a:buFont typeface="Roboto"/>
              <a:buChar char="●"/>
            </a:pPr>
            <a:r>
              <a:rPr lang="en">
                <a:latin typeface="Roboto"/>
                <a:ea typeface="Roboto"/>
                <a:cs typeface="Roboto"/>
                <a:sym typeface="Roboto"/>
              </a:rPr>
              <a:t>The paper evaluated an approach that enriches a candidates' job-searching experiences by including skill set and company attribute filters. </a:t>
            </a:r>
            <a:endParaRPr>
              <a:latin typeface="Roboto"/>
              <a:ea typeface="Roboto"/>
              <a:cs typeface="Roboto"/>
              <a:sym typeface="Roboto"/>
            </a:endParaRPr>
          </a:p>
          <a:p>
            <a:pPr indent="-317500" lvl="0" marL="457200" rtl="0" algn="just">
              <a:spcBef>
                <a:spcPts val="0"/>
              </a:spcBef>
              <a:spcAft>
                <a:spcPts val="0"/>
              </a:spcAft>
              <a:buSzPts val="1400"/>
              <a:buFont typeface="Roboto"/>
              <a:buChar char="●"/>
            </a:pPr>
            <a:r>
              <a:rPr lang="en">
                <a:latin typeface="Roboto"/>
                <a:ea typeface="Roboto"/>
                <a:cs typeface="Roboto"/>
                <a:sym typeface="Roboto"/>
              </a:rPr>
              <a:t>This can be further developed in our project taking into account additional granularities, like filtering based on firm, industry and location-level information.</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A relevance score derived from a weighted combination of skill sets and external company criteria is used to rank the filtered vacancies, and an extensive data analysis is also performed.</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a:latin typeface="Roboto"/>
                <a:ea typeface="Roboto"/>
                <a:cs typeface="Roboto"/>
                <a:sym typeface="Roboto"/>
              </a:rPr>
              <a:t>The solution enables job seekers to narrow down their search for employment by filtering on pertinent skill sets, technologies, employee count, micro industries, and several other characteristics. </a:t>
            </a:r>
            <a:endParaRPr>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graphicFrame>
        <p:nvGraphicFramePr>
          <p:cNvPr id="248" name="Google Shape;248;p25"/>
          <p:cNvGraphicFramePr/>
          <p:nvPr/>
        </p:nvGraphicFramePr>
        <p:xfrm>
          <a:off x="717425" y="1224325"/>
          <a:ext cx="3000000" cy="3000000"/>
        </p:xfrm>
        <a:graphic>
          <a:graphicData uri="http://schemas.openxmlformats.org/drawingml/2006/table">
            <a:tbl>
              <a:tblPr>
                <a:noFill/>
                <a:tableStyleId>{BDE3651E-F630-4902-8B97-27CA1F1D4736}</a:tableStyleId>
              </a:tblPr>
              <a:tblGrid>
                <a:gridCol w="3619500"/>
                <a:gridCol w="3619500"/>
              </a:tblGrid>
              <a:tr h="339775">
                <a:tc>
                  <a:txBody>
                    <a:bodyPr/>
                    <a:lstStyle/>
                    <a:p>
                      <a:pPr indent="0" lvl="0" marL="0" rtl="0" algn="ctr">
                        <a:spcBef>
                          <a:spcPts val="0"/>
                        </a:spcBef>
                        <a:spcAft>
                          <a:spcPts val="0"/>
                        </a:spcAft>
                        <a:buNone/>
                      </a:pPr>
                      <a:r>
                        <a:rPr b="1" lang="en">
                          <a:latin typeface="Roboto"/>
                          <a:ea typeface="Roboto"/>
                          <a:cs typeface="Roboto"/>
                          <a:sym typeface="Roboto"/>
                        </a:rPr>
                        <a:t>Rubric Criteria </a:t>
                      </a:r>
                      <a:endParaRPr b="1">
                        <a:latin typeface="Roboto"/>
                        <a:ea typeface="Roboto"/>
                        <a:cs typeface="Roboto"/>
                        <a:sym typeface="Roboto"/>
                      </a:endParaRPr>
                    </a:p>
                  </a:txBody>
                  <a:tcPr marT="91425" marB="91425" marR="91425" marL="91425"/>
                </a:tc>
                <a:tc>
                  <a:txBody>
                    <a:bodyPr/>
                    <a:lstStyle/>
                    <a:p>
                      <a:pPr indent="0" lvl="0" marL="0" rtl="0" algn="ctr">
                        <a:spcBef>
                          <a:spcPts val="0"/>
                        </a:spcBef>
                        <a:spcAft>
                          <a:spcPts val="0"/>
                        </a:spcAft>
                        <a:buNone/>
                      </a:pPr>
                      <a:r>
                        <a:rPr b="1" lang="en">
                          <a:latin typeface="Roboto"/>
                          <a:ea typeface="Roboto"/>
                          <a:cs typeface="Roboto"/>
                          <a:sym typeface="Roboto"/>
                        </a:rPr>
                        <a:t>Slide Reference</a:t>
                      </a:r>
                      <a:endParaRPr b="1">
                        <a:latin typeface="Roboto"/>
                        <a:ea typeface="Roboto"/>
                        <a:cs typeface="Roboto"/>
                        <a:sym typeface="Roboto"/>
                      </a:endParaRPr>
                    </a:p>
                  </a:txBody>
                  <a:tcPr marT="91425" marB="91425" marR="91425" marL="91425"/>
                </a:tc>
              </a:tr>
              <a:tr h="381000">
                <a:tc>
                  <a:txBody>
                    <a:bodyPr/>
                    <a:lstStyle/>
                    <a:p>
                      <a:pPr indent="0" lvl="0" marL="0" rtl="0" algn="l">
                        <a:spcBef>
                          <a:spcPts val="0"/>
                        </a:spcBef>
                        <a:spcAft>
                          <a:spcPts val="0"/>
                        </a:spcAft>
                        <a:buNone/>
                      </a:pPr>
                      <a:r>
                        <a:rPr lang="en" sz="1200">
                          <a:latin typeface="Roboto Medium"/>
                          <a:ea typeface="Roboto Medium"/>
                          <a:cs typeface="Roboto Medium"/>
                          <a:sym typeface="Roboto Medium"/>
                        </a:rPr>
                        <a:t>Key Learnings</a:t>
                      </a:r>
                      <a:endParaRPr sz="1200">
                        <a:latin typeface="Roboto Medium"/>
                        <a:ea typeface="Roboto Medium"/>
                        <a:cs typeface="Roboto Medium"/>
                        <a:sym typeface="Roboto Medium"/>
                      </a:endParaRPr>
                    </a:p>
                    <a:p>
                      <a:pPr indent="0" lvl="0" marL="0" rtl="0" algn="l">
                        <a:spcBef>
                          <a:spcPts val="0"/>
                        </a:spcBef>
                        <a:spcAft>
                          <a:spcPts val="0"/>
                        </a:spcAft>
                        <a:buNone/>
                      </a:pPr>
                      <a:r>
                        <a:rPr lang="en" sz="1200">
                          <a:latin typeface="Roboto Medium"/>
                          <a:ea typeface="Roboto Medium"/>
                          <a:cs typeface="Roboto Medium"/>
                          <a:sym typeface="Roboto Medium"/>
                        </a:rPr>
                        <a:t>Students summarized what they learned and the learnings are substantial</a:t>
                      </a:r>
                      <a:endParaRPr sz="1200">
                        <a:latin typeface="Roboto Medium"/>
                        <a:ea typeface="Roboto Medium"/>
                        <a:cs typeface="Roboto Medium"/>
                        <a:sym typeface="Roboto Medium"/>
                      </a:endParaRPr>
                    </a:p>
                  </a:txBody>
                  <a:tcPr marT="91425" marB="91425" marR="91425" marL="91425"/>
                </a:tc>
                <a:tc>
                  <a:txBody>
                    <a:bodyPr/>
                    <a:lstStyle/>
                    <a:p>
                      <a:pPr indent="0" lvl="0" marL="0" rtl="0" algn="l">
                        <a:spcBef>
                          <a:spcPts val="0"/>
                        </a:spcBef>
                        <a:spcAft>
                          <a:spcPts val="0"/>
                        </a:spcAft>
                        <a:buNone/>
                      </a:pPr>
                      <a:r>
                        <a:rPr lang="en">
                          <a:latin typeface="Roboto Medium"/>
                          <a:ea typeface="Roboto Medium"/>
                          <a:cs typeface="Roboto Medium"/>
                          <a:sym typeface="Roboto Medium"/>
                        </a:rPr>
                        <a:t>ETL, HDFS, Big Data, Concepts of Normalization</a:t>
                      </a:r>
                      <a:endParaRPr>
                        <a:latin typeface="Roboto Medium"/>
                        <a:ea typeface="Roboto Medium"/>
                        <a:cs typeface="Roboto Medium"/>
                        <a:sym typeface="Roboto Medium"/>
                      </a:endParaRPr>
                    </a:p>
                  </a:txBody>
                  <a:tcPr marT="91425" marB="91425" marR="91425" marL="91425"/>
                </a:tc>
              </a:tr>
              <a:tr h="381000">
                <a:tc>
                  <a:txBody>
                    <a:bodyPr/>
                    <a:lstStyle/>
                    <a:p>
                      <a:pPr indent="0" lvl="0" marL="0" rtl="0" algn="l">
                        <a:spcBef>
                          <a:spcPts val="0"/>
                        </a:spcBef>
                        <a:spcAft>
                          <a:spcPts val="0"/>
                        </a:spcAft>
                        <a:buNone/>
                      </a:pPr>
                      <a:r>
                        <a:rPr lang="en" sz="1200">
                          <a:latin typeface="Roboto Medium"/>
                          <a:ea typeface="Roboto Medium"/>
                          <a:cs typeface="Roboto Medium"/>
                          <a:sym typeface="Roboto Medium"/>
                        </a:rPr>
                        <a:t>Topic and contents of the paper</a:t>
                      </a:r>
                      <a:endParaRPr sz="1200">
                        <a:latin typeface="Roboto Medium"/>
                        <a:ea typeface="Roboto Medium"/>
                        <a:cs typeface="Roboto Medium"/>
                        <a:sym typeface="Roboto Medium"/>
                      </a:endParaRPr>
                    </a:p>
                    <a:p>
                      <a:pPr indent="0" lvl="0" marL="0" rtl="0" algn="l">
                        <a:spcBef>
                          <a:spcPts val="0"/>
                        </a:spcBef>
                        <a:spcAft>
                          <a:spcPts val="0"/>
                        </a:spcAft>
                        <a:buNone/>
                      </a:pPr>
                      <a:r>
                        <a:rPr lang="en" sz="1200">
                          <a:latin typeface="Roboto Medium"/>
                          <a:ea typeface="Roboto Medium"/>
                          <a:cs typeface="Roboto Medium"/>
                          <a:sym typeface="Roboto Medium"/>
                        </a:rPr>
                        <a:t>Are the contents relevant and significant to the course work?</a:t>
                      </a:r>
                      <a:endParaRPr sz="1200">
                        <a:latin typeface="Roboto Medium"/>
                        <a:ea typeface="Roboto Medium"/>
                        <a:cs typeface="Roboto Medium"/>
                        <a:sym typeface="Roboto Medium"/>
                      </a:endParaRPr>
                    </a:p>
                  </a:txBody>
                  <a:tcPr marT="91425" marB="91425" marR="91425" marL="91425"/>
                </a:tc>
                <a:tc>
                  <a:txBody>
                    <a:bodyPr/>
                    <a:lstStyle/>
                    <a:p>
                      <a:pPr indent="0" lvl="0" marL="0" rtl="0" algn="l">
                        <a:spcBef>
                          <a:spcPts val="0"/>
                        </a:spcBef>
                        <a:spcAft>
                          <a:spcPts val="0"/>
                        </a:spcAft>
                        <a:buNone/>
                      </a:pPr>
                      <a:r>
                        <a:rPr lang="en">
                          <a:latin typeface="Roboto Medium"/>
                          <a:ea typeface="Roboto Medium"/>
                          <a:cs typeface="Roboto Medium"/>
                          <a:sym typeface="Roboto Medium"/>
                        </a:rPr>
                        <a:t>Yes, the contents of the paper are relevant to the course. </a:t>
                      </a:r>
                      <a:br>
                        <a:rPr lang="en">
                          <a:latin typeface="Roboto Medium"/>
                          <a:ea typeface="Roboto Medium"/>
                          <a:cs typeface="Roboto Medium"/>
                          <a:sym typeface="Roboto Medium"/>
                        </a:rPr>
                      </a:br>
                      <a:r>
                        <a:rPr lang="en">
                          <a:latin typeface="Roboto Medium"/>
                          <a:ea typeface="Roboto Medium"/>
                          <a:cs typeface="Roboto Medium"/>
                          <a:sym typeface="Roboto Medium"/>
                        </a:rPr>
                        <a:t>Slide 6,7,8,9,10</a:t>
                      </a:r>
                      <a:endParaRPr>
                        <a:latin typeface="Roboto Medium"/>
                        <a:ea typeface="Roboto Medium"/>
                        <a:cs typeface="Roboto Medium"/>
                        <a:sym typeface="Roboto Medium"/>
                      </a:endParaRPr>
                    </a:p>
                  </a:txBody>
                  <a:tcPr marT="91425" marB="91425" marR="91425" marL="91425"/>
                </a:tc>
              </a:tr>
              <a:tr h="381000">
                <a:tc>
                  <a:txBody>
                    <a:bodyPr/>
                    <a:lstStyle/>
                    <a:p>
                      <a:pPr indent="0" lvl="0" marL="0" rtl="0" algn="l">
                        <a:spcBef>
                          <a:spcPts val="0"/>
                        </a:spcBef>
                        <a:spcAft>
                          <a:spcPts val="0"/>
                        </a:spcAft>
                        <a:buNone/>
                      </a:pPr>
                      <a:r>
                        <a:rPr lang="en" sz="1200">
                          <a:latin typeface="Roboto Medium"/>
                          <a:ea typeface="Roboto Medium"/>
                          <a:cs typeface="Roboto Medium"/>
                          <a:sym typeface="Roboto Medium"/>
                        </a:rPr>
                        <a:t>Source of the Significant Paper</a:t>
                      </a:r>
                      <a:endParaRPr sz="1200">
                        <a:latin typeface="Roboto Medium"/>
                        <a:ea typeface="Roboto Medium"/>
                        <a:cs typeface="Roboto Medium"/>
                        <a:sym typeface="Roboto Medium"/>
                      </a:endParaRPr>
                    </a:p>
                    <a:p>
                      <a:pPr indent="0" lvl="0" marL="0" rtl="0" algn="l">
                        <a:spcBef>
                          <a:spcPts val="0"/>
                        </a:spcBef>
                        <a:spcAft>
                          <a:spcPts val="0"/>
                        </a:spcAft>
                        <a:buNone/>
                      </a:pPr>
                      <a:r>
                        <a:rPr lang="en" sz="1200">
                          <a:latin typeface="Roboto Medium"/>
                          <a:ea typeface="Roboto Medium"/>
                          <a:cs typeface="Roboto Medium"/>
                          <a:sym typeface="Roboto Medium"/>
                        </a:rPr>
                        <a:t>Is it from a reputed journal or conference?</a:t>
                      </a:r>
                      <a:endParaRPr sz="1200">
                        <a:latin typeface="Roboto Medium"/>
                        <a:ea typeface="Roboto Medium"/>
                        <a:cs typeface="Roboto Medium"/>
                        <a:sym typeface="Roboto Medium"/>
                      </a:endParaRPr>
                    </a:p>
                  </a:txBody>
                  <a:tcPr marT="91425" marB="91425" marR="91425" marL="91425"/>
                </a:tc>
                <a:tc>
                  <a:txBody>
                    <a:bodyPr/>
                    <a:lstStyle/>
                    <a:p>
                      <a:pPr indent="0" lvl="0" marL="0" rtl="0" algn="l">
                        <a:spcBef>
                          <a:spcPts val="0"/>
                        </a:spcBef>
                        <a:spcAft>
                          <a:spcPts val="0"/>
                        </a:spcAft>
                        <a:buNone/>
                      </a:pPr>
                      <a:r>
                        <a:rPr lang="en">
                          <a:latin typeface="Roboto Medium"/>
                          <a:ea typeface="Roboto Medium"/>
                          <a:cs typeface="Roboto Medium"/>
                          <a:sym typeface="Roboto Medium"/>
                        </a:rPr>
                        <a:t>Yes, paper is from IEEE.</a:t>
                      </a:r>
                      <a:br>
                        <a:rPr lang="en">
                          <a:latin typeface="Roboto Medium"/>
                          <a:ea typeface="Roboto Medium"/>
                          <a:cs typeface="Roboto Medium"/>
                          <a:sym typeface="Roboto Medium"/>
                        </a:rPr>
                      </a:br>
                      <a:r>
                        <a:rPr lang="en">
                          <a:latin typeface="Roboto Medium"/>
                          <a:ea typeface="Roboto Medium"/>
                          <a:cs typeface="Roboto Medium"/>
                          <a:sym typeface="Roboto Medium"/>
                        </a:rPr>
                        <a:t>Slide 2</a:t>
                      </a:r>
                      <a:endParaRPr>
                        <a:latin typeface="Roboto Medium"/>
                        <a:ea typeface="Roboto Medium"/>
                        <a:cs typeface="Roboto Medium"/>
                        <a:sym typeface="Roboto Medium"/>
                      </a:endParaRPr>
                    </a:p>
                  </a:txBody>
                  <a:tcPr marT="91425" marB="91425" marR="91425" marL="91425"/>
                </a:tc>
              </a:tr>
              <a:tr h="381000">
                <a:tc>
                  <a:txBody>
                    <a:bodyPr/>
                    <a:lstStyle/>
                    <a:p>
                      <a:pPr indent="0" lvl="0" marL="0" rtl="0" algn="l">
                        <a:spcBef>
                          <a:spcPts val="0"/>
                        </a:spcBef>
                        <a:spcAft>
                          <a:spcPts val="0"/>
                        </a:spcAft>
                        <a:buNone/>
                      </a:pPr>
                      <a:r>
                        <a:rPr lang="en" sz="1200">
                          <a:latin typeface="Roboto Medium"/>
                          <a:ea typeface="Roboto Medium"/>
                          <a:cs typeface="Roboto Medium"/>
                          <a:sym typeface="Roboto Medium"/>
                        </a:rPr>
                        <a:t>Relation to Project</a:t>
                      </a:r>
                      <a:endParaRPr sz="1200">
                        <a:latin typeface="Roboto Medium"/>
                        <a:ea typeface="Roboto Medium"/>
                        <a:cs typeface="Roboto Medium"/>
                        <a:sym typeface="Roboto Medium"/>
                      </a:endParaRPr>
                    </a:p>
                    <a:p>
                      <a:pPr indent="0" lvl="0" marL="0" rtl="0" algn="l">
                        <a:spcBef>
                          <a:spcPts val="0"/>
                        </a:spcBef>
                        <a:spcAft>
                          <a:spcPts val="0"/>
                        </a:spcAft>
                        <a:buNone/>
                      </a:pPr>
                      <a:r>
                        <a:rPr lang="en" sz="1200">
                          <a:latin typeface="Roboto Medium"/>
                          <a:ea typeface="Roboto Medium"/>
                          <a:cs typeface="Roboto Medium"/>
                          <a:sym typeface="Roboto Medium"/>
                        </a:rPr>
                        <a:t>Did the project build upon the significant paper?</a:t>
                      </a:r>
                      <a:endParaRPr sz="1200">
                        <a:latin typeface="Roboto Medium"/>
                        <a:ea typeface="Roboto Medium"/>
                        <a:cs typeface="Roboto Medium"/>
                        <a:sym typeface="Roboto Medium"/>
                      </a:endParaRPr>
                    </a:p>
                  </a:txBody>
                  <a:tcPr marT="91425" marB="91425" marR="91425" marL="91425"/>
                </a:tc>
                <a:tc>
                  <a:txBody>
                    <a:bodyPr/>
                    <a:lstStyle/>
                    <a:p>
                      <a:pPr indent="0" lvl="0" marL="0" rtl="0" algn="l">
                        <a:spcBef>
                          <a:spcPts val="0"/>
                        </a:spcBef>
                        <a:spcAft>
                          <a:spcPts val="0"/>
                        </a:spcAft>
                        <a:buNone/>
                      </a:pPr>
                      <a:r>
                        <a:rPr lang="en">
                          <a:latin typeface="Roboto Medium"/>
                          <a:ea typeface="Roboto Medium"/>
                          <a:cs typeface="Roboto Medium"/>
                          <a:sym typeface="Roboto Medium"/>
                        </a:rPr>
                        <a:t>Yes, our proposal suggests a method for delivering data-driven information to job seekers that improves their job search experience.</a:t>
                      </a:r>
                      <a:endParaRPr>
                        <a:latin typeface="Roboto Medium"/>
                        <a:ea typeface="Roboto Medium"/>
                        <a:cs typeface="Roboto Medium"/>
                        <a:sym typeface="Roboto Medium"/>
                      </a:endParaRPr>
                    </a:p>
                  </a:txBody>
                  <a:tcPr marT="91425" marB="91425" marR="91425" marL="91425"/>
                </a:tc>
              </a:tr>
            </a:tbl>
          </a:graphicData>
        </a:graphic>
      </p:graphicFrame>
      <p:sp>
        <p:nvSpPr>
          <p:cNvPr id="249" name="Google Shape;249;p25"/>
          <p:cNvSpPr txBox="1"/>
          <p:nvPr/>
        </p:nvSpPr>
        <p:spPr>
          <a:xfrm>
            <a:off x="3307325" y="441950"/>
            <a:ext cx="20592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400">
                <a:solidFill>
                  <a:schemeClr val="dk1"/>
                </a:solidFill>
                <a:latin typeface="Roboto"/>
                <a:ea typeface="Roboto"/>
                <a:cs typeface="Roboto"/>
                <a:sym typeface="Roboto"/>
              </a:rPr>
              <a:t>APPENDIX</a:t>
            </a:r>
            <a:endParaRPr b="1" sz="2400">
              <a:latin typeface="Roboto"/>
              <a:ea typeface="Roboto"/>
              <a:cs typeface="Roboto"/>
              <a:sym typeface="Roboto"/>
            </a:endParaRPr>
          </a:p>
        </p:txBody>
      </p:sp>
      <p:sp>
        <p:nvSpPr>
          <p:cNvPr id="250" name="Google Shape;250;p2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26"/>
          <p:cNvSpPr txBox="1"/>
          <p:nvPr>
            <p:ph type="title"/>
          </p:nvPr>
        </p:nvSpPr>
        <p:spPr>
          <a:xfrm>
            <a:off x="265500" y="1151100"/>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Thank you</a:t>
            </a:r>
            <a:endParaRPr b="1"/>
          </a:p>
        </p:txBody>
      </p:sp>
      <p:sp>
        <p:nvSpPr>
          <p:cNvPr id="256" name="Google Shape;256;p26"/>
          <p:cNvSpPr txBox="1"/>
          <p:nvPr>
            <p:ph idx="1" type="subTitle"/>
          </p:nvPr>
        </p:nvSpPr>
        <p:spPr>
          <a:xfrm>
            <a:off x="4675550" y="1937101"/>
            <a:ext cx="4045200" cy="12693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sz="3000">
                <a:solidFill>
                  <a:srgbClr val="FFFFFF"/>
                </a:solidFill>
              </a:rPr>
              <a:t>Have any questions ?</a:t>
            </a:r>
            <a:endParaRPr b="1" i="1" sz="3000">
              <a:solidFill>
                <a:srgbClr val="FFFFFF"/>
              </a:solidFill>
            </a:endParaRPr>
          </a:p>
        </p:txBody>
      </p:sp>
      <p:sp>
        <p:nvSpPr>
          <p:cNvPr id="257" name="Google Shape;257;p2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7"/>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References</a:t>
            </a:r>
            <a:endParaRPr b="1"/>
          </a:p>
        </p:txBody>
      </p:sp>
      <p:sp>
        <p:nvSpPr>
          <p:cNvPr id="263" name="Google Shape;263;p2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264" name="Google Shape;264;p27"/>
          <p:cNvSpPr txBox="1"/>
          <p:nvPr/>
        </p:nvSpPr>
        <p:spPr>
          <a:xfrm>
            <a:off x="517175" y="1222400"/>
            <a:ext cx="7983300" cy="6156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Roboto"/>
              <a:buChar char="●"/>
            </a:pPr>
            <a:r>
              <a:rPr lang="en" u="sng">
                <a:solidFill>
                  <a:schemeClr val="hlink"/>
                </a:solidFill>
                <a:latin typeface="Roboto"/>
                <a:ea typeface="Roboto"/>
                <a:cs typeface="Roboto"/>
                <a:sym typeface="Roboto"/>
                <a:hlinkClick r:id="rId3"/>
              </a:rPr>
              <a:t>https://financesonline.com/candidate-experience-statistics/</a:t>
            </a:r>
            <a:endParaRPr>
              <a:latin typeface="Roboto"/>
              <a:ea typeface="Roboto"/>
              <a:cs typeface="Roboto"/>
              <a:sym typeface="Roboto"/>
            </a:endParaRPr>
          </a:p>
          <a:p>
            <a:pPr indent="-317500" lvl="0" marL="457200" rtl="0" algn="l">
              <a:spcBef>
                <a:spcPts val="0"/>
              </a:spcBef>
              <a:spcAft>
                <a:spcPts val="0"/>
              </a:spcAft>
              <a:buSzPts val="1400"/>
              <a:buFont typeface="Roboto"/>
              <a:buChar char="●"/>
            </a:pPr>
            <a:r>
              <a:rPr lang="en" u="sng">
                <a:solidFill>
                  <a:schemeClr val="hlink"/>
                </a:solidFill>
                <a:latin typeface="Roboto"/>
                <a:ea typeface="Roboto"/>
                <a:cs typeface="Roboto"/>
                <a:sym typeface="Roboto"/>
                <a:hlinkClick r:id="rId4"/>
              </a:rPr>
              <a:t>https://www.hercjobs.org/2022-herc-job-seeker-survey-results-higher-ed-jobs/</a:t>
            </a:r>
            <a:endParaRPr>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265500" y="925425"/>
            <a:ext cx="4045200" cy="156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t>Paper Details</a:t>
            </a:r>
            <a:endParaRPr b="1"/>
          </a:p>
        </p:txBody>
      </p:sp>
      <p:sp>
        <p:nvSpPr>
          <p:cNvPr id="93" name="Google Shape;93;p14"/>
          <p:cNvSpPr txBox="1"/>
          <p:nvPr>
            <p:ph idx="1" type="subTitle"/>
          </p:nvPr>
        </p:nvSpPr>
        <p:spPr>
          <a:xfrm>
            <a:off x="265500" y="2769001"/>
            <a:ext cx="4045200" cy="126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Data-driven Job Search Engine Using Skills and Company Attribute Filters</a:t>
            </a:r>
            <a:endParaRPr b="1"/>
          </a:p>
        </p:txBody>
      </p:sp>
      <p:sp>
        <p:nvSpPr>
          <p:cNvPr id="94" name="Google Shape;94;p14"/>
          <p:cNvSpPr txBox="1"/>
          <p:nvPr>
            <p:ph idx="2" type="body"/>
          </p:nvPr>
        </p:nvSpPr>
        <p:spPr>
          <a:xfrm>
            <a:off x="4635725" y="724200"/>
            <a:ext cx="43491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t/>
            </a:r>
            <a:endParaRPr b="1"/>
          </a:p>
          <a:p>
            <a:pPr indent="0" lvl="0" marL="0" rtl="0" algn="l">
              <a:spcBef>
                <a:spcPts val="1600"/>
              </a:spcBef>
              <a:spcAft>
                <a:spcPts val="0"/>
              </a:spcAft>
              <a:buNone/>
            </a:pPr>
            <a:r>
              <a:rPr b="1" lang="en" sz="1400"/>
              <a:t>URL:</a:t>
            </a:r>
            <a:r>
              <a:rPr lang="en" sz="1400" u="sng">
                <a:solidFill>
                  <a:schemeClr val="hlink"/>
                </a:solidFill>
                <a:hlinkClick r:id="rId3"/>
              </a:rPr>
              <a:t>https://ieeexplore-ieee-org.libaccess.sjlibrary.org/document/8215664</a:t>
            </a:r>
            <a:endParaRPr sz="1400"/>
          </a:p>
          <a:p>
            <a:pPr indent="0" lvl="0" marL="0" rtl="0" algn="l">
              <a:spcBef>
                <a:spcPts val="1600"/>
              </a:spcBef>
              <a:spcAft>
                <a:spcPts val="0"/>
              </a:spcAft>
              <a:buNone/>
            </a:pPr>
            <a:r>
              <a:rPr b="1" lang="en" sz="1400"/>
              <a:t>Authors: </a:t>
            </a:r>
            <a:r>
              <a:rPr lang="en" sz="1400"/>
              <a:t> Rohit Muthyala, Sam Wood, Yi Jin, Yixing Qin, Hua Gao, Amit Rai</a:t>
            </a:r>
            <a:endParaRPr sz="1400"/>
          </a:p>
          <a:p>
            <a:pPr indent="0" lvl="0" marL="0" rtl="0" algn="l">
              <a:spcBef>
                <a:spcPts val="1600"/>
              </a:spcBef>
              <a:spcAft>
                <a:spcPts val="0"/>
              </a:spcAft>
              <a:buNone/>
            </a:pPr>
            <a:r>
              <a:rPr b="1" lang="en" sz="1400"/>
              <a:t>Conference:</a:t>
            </a:r>
            <a:r>
              <a:rPr lang="en" sz="1400"/>
              <a:t> IEEE International Conference on Data Mining Workshops (ICDMW)</a:t>
            </a:r>
            <a:endParaRPr sz="1400"/>
          </a:p>
          <a:p>
            <a:pPr indent="0" lvl="0" marL="0" rtl="0" algn="l">
              <a:spcBef>
                <a:spcPts val="1600"/>
              </a:spcBef>
              <a:spcAft>
                <a:spcPts val="1600"/>
              </a:spcAft>
              <a:buNone/>
            </a:pPr>
            <a:r>
              <a:rPr b="1" lang="en" sz="1400"/>
              <a:t>Citations:</a:t>
            </a:r>
            <a:r>
              <a:rPr lang="en" sz="1400"/>
              <a:t> 6</a:t>
            </a:r>
            <a:endParaRPr sz="1400"/>
          </a:p>
        </p:txBody>
      </p:sp>
      <p:sp>
        <p:nvSpPr>
          <p:cNvPr id="95" name="Google Shape;95;p14"/>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5"/>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Contents</a:t>
            </a:r>
            <a:endParaRPr b="1"/>
          </a:p>
        </p:txBody>
      </p:sp>
      <p:sp>
        <p:nvSpPr>
          <p:cNvPr id="101" name="Google Shape;101;p15"/>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102" name="Google Shape;102;p15"/>
          <p:cNvSpPr txBox="1"/>
          <p:nvPr/>
        </p:nvSpPr>
        <p:spPr>
          <a:xfrm>
            <a:off x="366725" y="1194200"/>
            <a:ext cx="8387700" cy="2986200"/>
          </a:xfrm>
          <a:prstGeom prst="rect">
            <a:avLst/>
          </a:prstGeom>
          <a:noFill/>
          <a:ln>
            <a:noFill/>
          </a:ln>
        </p:spPr>
        <p:txBody>
          <a:bodyPr anchorCtr="0" anchor="t" bIns="91425" lIns="91425" spcFirstLastPara="1" rIns="91425" wrap="square" tIns="91425">
            <a:spAutoFit/>
          </a:bodyPr>
          <a:lstStyle/>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Abstract </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Design</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Implementation</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Key Learnings</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Future Scope</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Conclusion</a:t>
            </a:r>
            <a:endParaRPr sz="2400">
              <a:latin typeface="Roboto"/>
              <a:ea typeface="Roboto"/>
              <a:cs typeface="Roboto"/>
              <a:sym typeface="Roboto"/>
            </a:endParaRPr>
          </a:p>
          <a:p>
            <a:pPr indent="-381000" lvl="0" marL="457200" rtl="0" algn="l">
              <a:spcBef>
                <a:spcPts val="0"/>
              </a:spcBef>
              <a:spcAft>
                <a:spcPts val="0"/>
              </a:spcAft>
              <a:buSzPts val="2400"/>
              <a:buFont typeface="Roboto"/>
              <a:buAutoNum type="arabicPeriod"/>
            </a:pPr>
            <a:r>
              <a:rPr lang="en" sz="2400">
                <a:latin typeface="Roboto"/>
                <a:ea typeface="Roboto"/>
                <a:cs typeface="Roboto"/>
                <a:sym typeface="Roboto"/>
              </a:rPr>
              <a:t>Appendix</a:t>
            </a:r>
            <a:endParaRPr sz="2400">
              <a:latin typeface="Roboto"/>
              <a:ea typeface="Roboto"/>
              <a:cs typeface="Roboto"/>
              <a:sym typeface="Roboto"/>
            </a:endParaRPr>
          </a:p>
          <a:p>
            <a:pPr indent="0" lvl="0" marL="0" rtl="0" algn="l">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a:t>ABSTRACT</a:t>
            </a:r>
            <a:endParaRPr b="1"/>
          </a:p>
        </p:txBody>
      </p:sp>
      <p:grpSp>
        <p:nvGrpSpPr>
          <p:cNvPr id="108" name="Google Shape;108;p16"/>
          <p:cNvGrpSpPr/>
          <p:nvPr/>
        </p:nvGrpSpPr>
        <p:grpSpPr>
          <a:xfrm>
            <a:off x="431925" y="1304875"/>
            <a:ext cx="2628925" cy="3416400"/>
            <a:chOff x="431925" y="1304875"/>
            <a:chExt cx="2628925" cy="3416400"/>
          </a:xfrm>
        </p:grpSpPr>
        <p:sp>
          <p:nvSpPr>
            <p:cNvPr id="109" name="Google Shape;109;p16"/>
            <p:cNvSpPr txBox="1"/>
            <p:nvPr/>
          </p:nvSpPr>
          <p:spPr>
            <a:xfrm>
              <a:off x="431925"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6"/>
            <p:cNvSpPr/>
            <p:nvPr/>
          </p:nvSpPr>
          <p:spPr>
            <a:xfrm>
              <a:off x="4319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 name="Google Shape;111;p16"/>
          <p:cNvSpPr txBox="1"/>
          <p:nvPr>
            <p:ph idx="4294967295" type="body"/>
          </p:nvPr>
        </p:nvSpPr>
        <p:spPr>
          <a:xfrm>
            <a:off x="506425"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What</a:t>
            </a:r>
            <a:endParaRPr>
              <a:solidFill>
                <a:schemeClr val="lt1"/>
              </a:solidFill>
            </a:endParaRPr>
          </a:p>
        </p:txBody>
      </p:sp>
      <p:sp>
        <p:nvSpPr>
          <p:cNvPr id="112" name="Google Shape;112;p16"/>
          <p:cNvSpPr txBox="1"/>
          <p:nvPr>
            <p:ph idx="4294967295" type="body"/>
          </p:nvPr>
        </p:nvSpPr>
        <p:spPr>
          <a:xfrm>
            <a:off x="508325" y="1850300"/>
            <a:ext cx="2494500" cy="27948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1600"/>
              </a:spcAft>
              <a:buNone/>
            </a:pPr>
            <a:r>
              <a:rPr lang="en" sz="1200"/>
              <a:t>Job seekers use job search portals to find work based on the job title, date it was posted, level of experience, company, and pay. Job platforms offer extremely constrained search criteria for skill sets based on programming languages known or company-related characteristics like revenue, relevant technologies, and tools used by companies to conduct their business and micro-industries etc.</a:t>
            </a:r>
            <a:endParaRPr sz="1200"/>
          </a:p>
        </p:txBody>
      </p:sp>
      <p:grpSp>
        <p:nvGrpSpPr>
          <p:cNvPr id="113" name="Google Shape;113;p16"/>
          <p:cNvGrpSpPr/>
          <p:nvPr/>
        </p:nvGrpSpPr>
        <p:grpSpPr>
          <a:xfrm>
            <a:off x="3320450" y="1304875"/>
            <a:ext cx="2632500" cy="3416400"/>
            <a:chOff x="3320450" y="1304875"/>
            <a:chExt cx="2632500" cy="3416400"/>
          </a:xfrm>
        </p:grpSpPr>
        <p:sp>
          <p:nvSpPr>
            <p:cNvPr id="114" name="Google Shape;114;p16"/>
            <p:cNvSpPr txBox="1"/>
            <p:nvPr/>
          </p:nvSpPr>
          <p:spPr>
            <a:xfrm>
              <a:off x="3324050" y="1304875"/>
              <a:ext cx="26289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6"/>
            <p:cNvSpPr/>
            <p:nvPr/>
          </p:nvSpPr>
          <p:spPr>
            <a:xfrm>
              <a:off x="332045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6" name="Google Shape;116;p16"/>
          <p:cNvSpPr txBox="1"/>
          <p:nvPr>
            <p:ph idx="4294967295" type="body"/>
          </p:nvPr>
        </p:nvSpPr>
        <p:spPr>
          <a:xfrm>
            <a:off x="3389450"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Why </a:t>
            </a:r>
            <a:endParaRPr>
              <a:solidFill>
                <a:schemeClr val="lt1"/>
              </a:solidFill>
            </a:endParaRPr>
          </a:p>
        </p:txBody>
      </p:sp>
      <p:sp>
        <p:nvSpPr>
          <p:cNvPr id="117" name="Google Shape;117;p16"/>
          <p:cNvSpPr txBox="1"/>
          <p:nvPr>
            <p:ph idx="4294967295" type="body"/>
          </p:nvPr>
        </p:nvSpPr>
        <p:spPr>
          <a:xfrm>
            <a:off x="3397400" y="1766275"/>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With so many people looking for work online, having filters for specialized job searches can help job seekers and companies establish more intimate, tailored relationships. Understanding the skill sets required for a position is important for individuals since it affects their decision to advance with professional certifications to get in-demand industry-relevant competencies.</a:t>
            </a:r>
            <a:endParaRPr sz="1200"/>
          </a:p>
        </p:txBody>
      </p:sp>
      <p:grpSp>
        <p:nvGrpSpPr>
          <p:cNvPr id="118" name="Google Shape;118;p16"/>
          <p:cNvGrpSpPr/>
          <p:nvPr/>
        </p:nvGrpSpPr>
        <p:grpSpPr>
          <a:xfrm>
            <a:off x="6212550" y="1304875"/>
            <a:ext cx="2632500" cy="3416400"/>
            <a:chOff x="6212550" y="1304875"/>
            <a:chExt cx="2632500" cy="3416400"/>
          </a:xfrm>
        </p:grpSpPr>
        <p:sp>
          <p:nvSpPr>
            <p:cNvPr id="119" name="Google Shape;119;p16"/>
            <p:cNvSpPr/>
            <p:nvPr/>
          </p:nvSpPr>
          <p:spPr>
            <a:xfrm>
              <a:off x="6215400" y="1304875"/>
              <a:ext cx="2628900" cy="34164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6"/>
            <p:cNvSpPr txBox="1"/>
            <p:nvPr/>
          </p:nvSpPr>
          <p:spPr>
            <a:xfrm>
              <a:off x="6212550" y="1304875"/>
              <a:ext cx="2632500" cy="464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 name="Google Shape;121;p16"/>
          <p:cNvSpPr txBox="1"/>
          <p:nvPr>
            <p:ph idx="4294967295" type="body"/>
          </p:nvPr>
        </p:nvSpPr>
        <p:spPr>
          <a:xfrm>
            <a:off x="6272475" y="1304875"/>
            <a:ext cx="2494500" cy="46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Solution</a:t>
            </a:r>
            <a:endParaRPr>
              <a:solidFill>
                <a:schemeClr val="lt1"/>
              </a:solidFill>
            </a:endParaRPr>
          </a:p>
        </p:txBody>
      </p:sp>
      <p:sp>
        <p:nvSpPr>
          <p:cNvPr id="122" name="Google Shape;122;p16"/>
          <p:cNvSpPr txBox="1"/>
          <p:nvPr>
            <p:ph idx="4294967295" type="body"/>
          </p:nvPr>
        </p:nvSpPr>
        <p:spPr>
          <a:xfrm>
            <a:off x="6286400" y="1850300"/>
            <a:ext cx="2478600" cy="2794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t>A system that offers an all-encompassing "Data-driven Jobs Search Engine" with detailed search parameters, user skill set-focused criteria, and multiple company characteristics. Additionally, job seekers can get connections to hiring managers and senior positions for networking opportunities.</a:t>
            </a:r>
            <a:endParaRPr sz="1200"/>
          </a:p>
        </p:txBody>
      </p:sp>
      <p:sp>
        <p:nvSpPr>
          <p:cNvPr id="123" name="Google Shape;123;p16"/>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7"/>
          <p:cNvSpPr txBox="1"/>
          <p:nvPr>
            <p:ph type="title"/>
          </p:nvPr>
        </p:nvSpPr>
        <p:spPr>
          <a:xfrm>
            <a:off x="598100" y="2152347"/>
            <a:ext cx="8222100" cy="838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Design</a:t>
            </a:r>
            <a:endParaRPr b="1"/>
          </a:p>
        </p:txBody>
      </p:sp>
      <p:sp>
        <p:nvSpPr>
          <p:cNvPr id="129" name="Google Shape;129;p17"/>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descr="Background pointer shape in timeline graphic" id="134" name="Google Shape;134;p18"/>
          <p:cNvSpPr/>
          <p:nvPr/>
        </p:nvSpPr>
        <p:spPr>
          <a:xfrm>
            <a:off x="48183" y="2064544"/>
            <a:ext cx="1444500" cy="575100"/>
          </a:xfrm>
          <a:prstGeom prst="homePlate">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35" name="Google Shape;135;p18"/>
          <p:cNvSpPr txBox="1"/>
          <p:nvPr>
            <p:ph idx="4294967295" type="body"/>
          </p:nvPr>
        </p:nvSpPr>
        <p:spPr>
          <a:xfrm>
            <a:off x="48175" y="2170685"/>
            <a:ext cx="1123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Data collection</a:t>
            </a:r>
            <a:endParaRPr sz="1400">
              <a:solidFill>
                <a:schemeClr val="lt1"/>
              </a:solidFill>
            </a:endParaRPr>
          </a:p>
        </p:txBody>
      </p:sp>
      <p:grpSp>
        <p:nvGrpSpPr>
          <p:cNvPr id="136" name="Google Shape;136;p18"/>
          <p:cNvGrpSpPr/>
          <p:nvPr/>
        </p:nvGrpSpPr>
        <p:grpSpPr>
          <a:xfrm>
            <a:off x="533000" y="1610276"/>
            <a:ext cx="153471" cy="458124"/>
            <a:chOff x="777447" y="1610215"/>
            <a:chExt cx="198900" cy="593656"/>
          </a:xfrm>
        </p:grpSpPr>
        <p:cxnSp>
          <p:nvCxnSpPr>
            <p:cNvPr id="137" name="Google Shape;137;p18"/>
            <p:cNvCxnSpPr/>
            <p:nvPr/>
          </p:nvCxnSpPr>
          <p:spPr>
            <a:xfrm>
              <a:off x="876909" y="1649171"/>
              <a:ext cx="0" cy="554700"/>
            </a:xfrm>
            <a:prstGeom prst="straightConnector1">
              <a:avLst/>
            </a:prstGeom>
            <a:noFill/>
            <a:ln cap="flat" cmpd="sng" w="9525">
              <a:solidFill>
                <a:schemeClr val="dk2"/>
              </a:solidFill>
              <a:prstDash val="solid"/>
              <a:round/>
              <a:headEnd len="sm" w="sm" type="none"/>
              <a:tailEnd len="sm" w="sm" type="none"/>
            </a:ln>
          </p:spPr>
        </p:cxnSp>
        <p:sp>
          <p:nvSpPr>
            <p:cNvPr id="138" name="Google Shape;138;p18"/>
            <p:cNvSpPr/>
            <p:nvPr/>
          </p:nvSpPr>
          <p:spPr>
            <a:xfrm>
              <a:off x="777447"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 name="Google Shape;139;p18"/>
          <p:cNvSpPr txBox="1"/>
          <p:nvPr>
            <p:ph idx="4294967295" type="body"/>
          </p:nvPr>
        </p:nvSpPr>
        <p:spPr>
          <a:xfrm>
            <a:off x="48175" y="385675"/>
            <a:ext cx="13776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From Indeed, Company job pages, and professional social networks.</a:t>
            </a:r>
            <a:endParaRPr sz="1200"/>
          </a:p>
        </p:txBody>
      </p:sp>
      <p:sp>
        <p:nvSpPr>
          <p:cNvPr descr="Background pointer shape in timeline graphic" id="140" name="Google Shape;140;p18"/>
          <p:cNvSpPr/>
          <p:nvPr/>
        </p:nvSpPr>
        <p:spPr>
          <a:xfrm>
            <a:off x="1187229" y="2064544"/>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41" name="Google Shape;141;p18"/>
          <p:cNvSpPr txBox="1"/>
          <p:nvPr>
            <p:ph idx="4294967295" type="body"/>
          </p:nvPr>
        </p:nvSpPr>
        <p:spPr>
          <a:xfrm>
            <a:off x="1425871" y="2170685"/>
            <a:ext cx="1015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ETL</a:t>
            </a:r>
            <a:endParaRPr sz="1400">
              <a:solidFill>
                <a:schemeClr val="lt1"/>
              </a:solidFill>
            </a:endParaRPr>
          </a:p>
        </p:txBody>
      </p:sp>
      <p:grpSp>
        <p:nvGrpSpPr>
          <p:cNvPr id="142" name="Google Shape;142;p18"/>
          <p:cNvGrpSpPr/>
          <p:nvPr/>
        </p:nvGrpSpPr>
        <p:grpSpPr>
          <a:xfrm>
            <a:off x="1856587" y="2635667"/>
            <a:ext cx="153471" cy="458124"/>
            <a:chOff x="2223534" y="2938958"/>
            <a:chExt cx="198900" cy="593656"/>
          </a:xfrm>
        </p:grpSpPr>
        <p:cxnSp>
          <p:nvCxnSpPr>
            <p:cNvPr id="143" name="Google Shape;143;p18"/>
            <p:cNvCxnSpPr/>
            <p:nvPr/>
          </p:nvCxnSpPr>
          <p:spPr>
            <a:xfrm rot="10800000">
              <a:off x="2322997" y="2938958"/>
              <a:ext cx="0" cy="554700"/>
            </a:xfrm>
            <a:prstGeom prst="straightConnector1">
              <a:avLst/>
            </a:prstGeom>
            <a:noFill/>
            <a:ln cap="flat" cmpd="sng" w="9525">
              <a:solidFill>
                <a:schemeClr val="dk2"/>
              </a:solidFill>
              <a:prstDash val="solid"/>
              <a:round/>
              <a:headEnd len="sm" w="sm" type="none"/>
              <a:tailEnd len="sm" w="sm" type="none"/>
            </a:ln>
          </p:spPr>
        </p:cxnSp>
        <p:sp>
          <p:nvSpPr>
            <p:cNvPr id="144" name="Google Shape;144;p18"/>
            <p:cNvSpPr/>
            <p:nvPr/>
          </p:nvSpPr>
          <p:spPr>
            <a:xfrm flipH="1" rot="10800000">
              <a:off x="2223534"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18"/>
          <p:cNvSpPr txBox="1"/>
          <p:nvPr>
            <p:ph idx="4294967295" type="body"/>
          </p:nvPr>
        </p:nvSpPr>
        <p:spPr>
          <a:xfrm>
            <a:off x="1244225" y="3195800"/>
            <a:ext cx="18546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Extract valuable data tokens and store in a distributed database. </a:t>
            </a:r>
            <a:endParaRPr sz="1200"/>
          </a:p>
        </p:txBody>
      </p:sp>
      <p:sp>
        <p:nvSpPr>
          <p:cNvPr descr="Background pointer shape in timeline graphic" id="146" name="Google Shape;146;p18"/>
          <p:cNvSpPr/>
          <p:nvPr/>
        </p:nvSpPr>
        <p:spPr>
          <a:xfrm>
            <a:off x="2464245" y="2064544"/>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47" name="Google Shape;147;p18"/>
          <p:cNvSpPr txBox="1"/>
          <p:nvPr>
            <p:ph idx="4294967295" type="body"/>
          </p:nvPr>
        </p:nvSpPr>
        <p:spPr>
          <a:xfrm>
            <a:off x="2692472" y="2170675"/>
            <a:ext cx="12723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100">
                <a:solidFill>
                  <a:schemeClr val="lt1"/>
                </a:solidFill>
              </a:rPr>
              <a:t>Data Cleaning &amp; storage</a:t>
            </a:r>
            <a:endParaRPr sz="1100">
              <a:solidFill>
                <a:schemeClr val="lt1"/>
              </a:solidFill>
            </a:endParaRPr>
          </a:p>
        </p:txBody>
      </p:sp>
      <p:grpSp>
        <p:nvGrpSpPr>
          <p:cNvPr id="148" name="Google Shape;148;p18"/>
          <p:cNvGrpSpPr/>
          <p:nvPr/>
        </p:nvGrpSpPr>
        <p:grpSpPr>
          <a:xfrm>
            <a:off x="3118082" y="1610276"/>
            <a:ext cx="153471" cy="458124"/>
            <a:chOff x="3918084" y="1610215"/>
            <a:chExt cx="198900" cy="593656"/>
          </a:xfrm>
        </p:grpSpPr>
        <p:cxnSp>
          <p:nvCxnSpPr>
            <p:cNvPr id="149" name="Google Shape;149;p18"/>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50" name="Google Shape;150;p18"/>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1" name="Google Shape;151;p18"/>
          <p:cNvSpPr txBox="1"/>
          <p:nvPr>
            <p:ph idx="4294967295" type="body"/>
          </p:nvPr>
        </p:nvSpPr>
        <p:spPr>
          <a:xfrm>
            <a:off x="2533050" y="423300"/>
            <a:ext cx="1736100" cy="9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Normalization and data cleaning. Get the domain name from the business name</a:t>
            </a:r>
            <a:endParaRPr sz="12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sp>
        <p:nvSpPr>
          <p:cNvPr descr="Background pointer shape in timeline graphic" id="152" name="Google Shape;152;p18"/>
          <p:cNvSpPr/>
          <p:nvPr/>
        </p:nvSpPr>
        <p:spPr>
          <a:xfrm>
            <a:off x="3741262" y="2064544"/>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53" name="Google Shape;153;p18"/>
          <p:cNvSpPr txBox="1"/>
          <p:nvPr>
            <p:ph idx="4294967295" type="body"/>
          </p:nvPr>
        </p:nvSpPr>
        <p:spPr>
          <a:xfrm>
            <a:off x="3964890" y="2170685"/>
            <a:ext cx="1015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Ranking</a:t>
            </a:r>
            <a:endParaRPr sz="1400">
              <a:solidFill>
                <a:schemeClr val="lt1"/>
              </a:solidFill>
            </a:endParaRPr>
          </a:p>
        </p:txBody>
      </p:sp>
      <p:sp>
        <p:nvSpPr>
          <p:cNvPr id="154" name="Google Shape;154;p18"/>
          <p:cNvSpPr txBox="1"/>
          <p:nvPr>
            <p:ph idx="4294967295" type="body"/>
          </p:nvPr>
        </p:nvSpPr>
        <p:spPr>
          <a:xfrm>
            <a:off x="3964900" y="3325200"/>
            <a:ext cx="1736100" cy="906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t>Identify and rate the skill set needed for a position.</a:t>
            </a:r>
            <a:endParaRPr sz="1200"/>
          </a:p>
        </p:txBody>
      </p:sp>
      <p:sp>
        <p:nvSpPr>
          <p:cNvPr descr="Background pointer shape in timeline graphic" id="155" name="Google Shape;155;p18"/>
          <p:cNvSpPr/>
          <p:nvPr/>
        </p:nvSpPr>
        <p:spPr>
          <a:xfrm>
            <a:off x="5018279" y="2064544"/>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grpSp>
        <p:nvGrpSpPr>
          <p:cNvPr id="156" name="Google Shape;156;p18"/>
          <p:cNvGrpSpPr/>
          <p:nvPr/>
        </p:nvGrpSpPr>
        <p:grpSpPr>
          <a:xfrm>
            <a:off x="4393923" y="2635667"/>
            <a:ext cx="153471" cy="458124"/>
            <a:chOff x="5958946" y="2938958"/>
            <a:chExt cx="198900" cy="593656"/>
          </a:xfrm>
        </p:grpSpPr>
        <p:cxnSp>
          <p:nvCxnSpPr>
            <p:cNvPr id="157" name="Google Shape;157;p18"/>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158" name="Google Shape;158;p18"/>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8"/>
          <p:cNvSpPr txBox="1"/>
          <p:nvPr>
            <p:ph idx="4294967295" type="body"/>
          </p:nvPr>
        </p:nvSpPr>
        <p:spPr>
          <a:xfrm>
            <a:off x="5272690" y="2170685"/>
            <a:ext cx="1015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Extraction using API</a:t>
            </a:r>
            <a:endParaRPr sz="1400">
              <a:solidFill>
                <a:schemeClr val="lt1"/>
              </a:solidFill>
            </a:endParaRPr>
          </a:p>
        </p:txBody>
      </p:sp>
      <p:grpSp>
        <p:nvGrpSpPr>
          <p:cNvPr id="160" name="Google Shape;160;p18"/>
          <p:cNvGrpSpPr/>
          <p:nvPr/>
        </p:nvGrpSpPr>
        <p:grpSpPr>
          <a:xfrm>
            <a:off x="5703308" y="1610276"/>
            <a:ext cx="153471" cy="458124"/>
            <a:chOff x="3918084" y="1610215"/>
            <a:chExt cx="198900" cy="593656"/>
          </a:xfrm>
        </p:grpSpPr>
        <p:cxnSp>
          <p:nvCxnSpPr>
            <p:cNvPr id="161" name="Google Shape;161;p18"/>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62" name="Google Shape;162;p18"/>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3" name="Google Shape;163;p18"/>
          <p:cNvSpPr txBox="1"/>
          <p:nvPr>
            <p:ph idx="4294967295" type="body"/>
          </p:nvPr>
        </p:nvSpPr>
        <p:spPr>
          <a:xfrm>
            <a:off x="5017400" y="291625"/>
            <a:ext cx="1525800" cy="90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t>Use the </a:t>
            </a:r>
            <a:r>
              <a:rPr lang="en" sz="1200"/>
              <a:t>API to merge with the Everstring Data and get insightful information.</a:t>
            </a:r>
            <a:endParaRPr sz="1200"/>
          </a:p>
          <a:p>
            <a:pPr indent="0" lvl="0" marL="0" rtl="0" algn="l">
              <a:spcBef>
                <a:spcPts val="1600"/>
              </a:spcBef>
              <a:spcAft>
                <a:spcPts val="0"/>
              </a:spcAft>
              <a:buNone/>
            </a:pPr>
            <a:r>
              <a:t/>
            </a:r>
            <a:endParaRPr sz="1600"/>
          </a:p>
          <a:p>
            <a:pPr indent="0" lvl="0" marL="0" rtl="0" algn="l">
              <a:spcBef>
                <a:spcPts val="1600"/>
              </a:spcBef>
              <a:spcAft>
                <a:spcPts val="1600"/>
              </a:spcAft>
              <a:buNone/>
            </a:pPr>
            <a:r>
              <a:t/>
            </a:r>
            <a:endParaRPr sz="1600"/>
          </a:p>
        </p:txBody>
      </p:sp>
      <p:sp>
        <p:nvSpPr>
          <p:cNvPr id="164" name="Google Shape;164;p18"/>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descr="Background pointer shape in timeline graphic" id="165" name="Google Shape;165;p18"/>
          <p:cNvSpPr/>
          <p:nvPr/>
        </p:nvSpPr>
        <p:spPr>
          <a:xfrm>
            <a:off x="6295279" y="2064531"/>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66" name="Google Shape;166;p18"/>
          <p:cNvSpPr txBox="1"/>
          <p:nvPr>
            <p:ph idx="4294967295" type="body"/>
          </p:nvPr>
        </p:nvSpPr>
        <p:spPr>
          <a:xfrm>
            <a:off x="6549690" y="2170672"/>
            <a:ext cx="1015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Querying</a:t>
            </a:r>
            <a:endParaRPr sz="1400">
              <a:solidFill>
                <a:schemeClr val="lt1"/>
              </a:solidFill>
            </a:endParaRPr>
          </a:p>
        </p:txBody>
      </p:sp>
      <p:sp>
        <p:nvSpPr>
          <p:cNvPr descr="Background pointer shape in timeline graphic" id="167" name="Google Shape;167;p18"/>
          <p:cNvSpPr/>
          <p:nvPr/>
        </p:nvSpPr>
        <p:spPr>
          <a:xfrm>
            <a:off x="7513004" y="2064531"/>
            <a:ext cx="1582800" cy="575100"/>
          </a:xfrm>
          <a:prstGeom prst="chevron">
            <a:avLst>
              <a:gd fmla="val 50000" name="adj"/>
            </a:avLst>
          </a:prstGeom>
          <a:solidFill>
            <a:schemeClr val="dk1"/>
          </a:solidFill>
          <a:ln cap="flat" cmpd="sng" w="9525">
            <a:solidFill>
              <a:schemeClr val="lt1"/>
            </a:solidFill>
            <a:prstDash val="solid"/>
            <a:round/>
            <a:headEnd len="sm" w="sm" type="none"/>
            <a:tailEnd len="sm" w="sm" type="none"/>
          </a:ln>
        </p:spPr>
        <p:txBody>
          <a:bodyPr anchorCtr="0" anchor="ctr" bIns="121875" lIns="121875" spcFirstLastPara="1" rIns="121875" wrap="square" tIns="121875">
            <a:noAutofit/>
          </a:bodyPr>
          <a:lstStyle/>
          <a:p>
            <a:pPr indent="0" lvl="0" marL="0" rtl="0" algn="l">
              <a:spcBef>
                <a:spcPts val="0"/>
              </a:spcBef>
              <a:spcAft>
                <a:spcPts val="0"/>
              </a:spcAft>
              <a:buNone/>
            </a:pPr>
            <a:r>
              <a:t/>
            </a:r>
            <a:endParaRPr/>
          </a:p>
        </p:txBody>
      </p:sp>
      <p:sp>
        <p:nvSpPr>
          <p:cNvPr id="168" name="Google Shape;168;p18"/>
          <p:cNvSpPr txBox="1"/>
          <p:nvPr>
            <p:ph idx="4294967295" type="body"/>
          </p:nvPr>
        </p:nvSpPr>
        <p:spPr>
          <a:xfrm>
            <a:off x="7767415" y="2170672"/>
            <a:ext cx="1015200" cy="363000"/>
          </a:xfrm>
          <a:prstGeom prst="rect">
            <a:avLst/>
          </a:prstGeom>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lang="en" sz="1400">
                <a:solidFill>
                  <a:schemeClr val="lt1"/>
                </a:solidFill>
              </a:rPr>
              <a:t>Analytics</a:t>
            </a:r>
            <a:endParaRPr sz="1400">
              <a:solidFill>
                <a:schemeClr val="lt1"/>
              </a:solidFill>
            </a:endParaRPr>
          </a:p>
        </p:txBody>
      </p:sp>
      <p:grpSp>
        <p:nvGrpSpPr>
          <p:cNvPr id="169" name="Google Shape;169;p18"/>
          <p:cNvGrpSpPr/>
          <p:nvPr/>
        </p:nvGrpSpPr>
        <p:grpSpPr>
          <a:xfrm>
            <a:off x="8198033" y="1610263"/>
            <a:ext cx="153471" cy="458124"/>
            <a:chOff x="3918084" y="1610215"/>
            <a:chExt cx="198900" cy="593656"/>
          </a:xfrm>
        </p:grpSpPr>
        <p:cxnSp>
          <p:nvCxnSpPr>
            <p:cNvPr id="170" name="Google Shape;170;p18"/>
            <p:cNvCxnSpPr/>
            <p:nvPr/>
          </p:nvCxnSpPr>
          <p:spPr>
            <a:xfrm>
              <a:off x="4017546" y="1649171"/>
              <a:ext cx="0" cy="554700"/>
            </a:xfrm>
            <a:prstGeom prst="straightConnector1">
              <a:avLst/>
            </a:prstGeom>
            <a:noFill/>
            <a:ln cap="flat" cmpd="sng" w="9525">
              <a:solidFill>
                <a:schemeClr val="dk2"/>
              </a:solidFill>
              <a:prstDash val="solid"/>
              <a:round/>
              <a:headEnd len="sm" w="sm" type="none"/>
              <a:tailEnd len="sm" w="sm" type="none"/>
            </a:ln>
          </p:spPr>
        </p:cxnSp>
        <p:sp>
          <p:nvSpPr>
            <p:cNvPr id="171" name="Google Shape;171;p18"/>
            <p:cNvSpPr/>
            <p:nvPr/>
          </p:nvSpPr>
          <p:spPr>
            <a:xfrm>
              <a:off x="3918084" y="1610215"/>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 name="Google Shape;172;p18"/>
          <p:cNvGrpSpPr/>
          <p:nvPr/>
        </p:nvGrpSpPr>
        <p:grpSpPr>
          <a:xfrm>
            <a:off x="6868898" y="2635667"/>
            <a:ext cx="153471" cy="458124"/>
            <a:chOff x="5958946" y="2938958"/>
            <a:chExt cx="198900" cy="593656"/>
          </a:xfrm>
        </p:grpSpPr>
        <p:cxnSp>
          <p:nvCxnSpPr>
            <p:cNvPr id="173" name="Google Shape;173;p18"/>
            <p:cNvCxnSpPr/>
            <p:nvPr/>
          </p:nvCxnSpPr>
          <p:spPr>
            <a:xfrm rot="10800000">
              <a:off x="6058409" y="2938958"/>
              <a:ext cx="0" cy="554700"/>
            </a:xfrm>
            <a:prstGeom prst="straightConnector1">
              <a:avLst/>
            </a:prstGeom>
            <a:noFill/>
            <a:ln cap="flat" cmpd="sng" w="9525">
              <a:solidFill>
                <a:schemeClr val="dk2"/>
              </a:solidFill>
              <a:prstDash val="solid"/>
              <a:round/>
              <a:headEnd len="sm" w="sm" type="none"/>
              <a:tailEnd len="sm" w="sm" type="none"/>
            </a:ln>
          </p:spPr>
        </p:cxnSp>
        <p:sp>
          <p:nvSpPr>
            <p:cNvPr id="174" name="Google Shape;174;p18"/>
            <p:cNvSpPr/>
            <p:nvPr/>
          </p:nvSpPr>
          <p:spPr>
            <a:xfrm flipH="1" rot="10800000">
              <a:off x="5958946" y="3333714"/>
              <a:ext cx="198900" cy="1989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5" name="Google Shape;175;p18"/>
          <p:cNvSpPr txBox="1"/>
          <p:nvPr/>
        </p:nvSpPr>
        <p:spPr>
          <a:xfrm>
            <a:off x="6676200" y="3272275"/>
            <a:ext cx="724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Roboto"/>
              <a:ea typeface="Roboto"/>
              <a:cs typeface="Roboto"/>
              <a:sym typeface="Roboto"/>
            </a:endParaRPr>
          </a:p>
        </p:txBody>
      </p:sp>
      <p:sp>
        <p:nvSpPr>
          <p:cNvPr id="176" name="Google Shape;176;p18"/>
          <p:cNvSpPr txBox="1"/>
          <p:nvPr/>
        </p:nvSpPr>
        <p:spPr>
          <a:xfrm>
            <a:off x="6275400" y="3325200"/>
            <a:ext cx="1525800" cy="143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 sz="1200">
                <a:solidFill>
                  <a:schemeClr val="dk2"/>
                </a:solidFill>
                <a:latin typeface="Roboto"/>
                <a:ea typeface="Roboto"/>
                <a:cs typeface="Roboto"/>
                <a:sym typeface="Roboto"/>
              </a:rPr>
              <a:t>To obtain relevant job listings in ranked order, run user-specific database search queries.</a:t>
            </a:r>
            <a:endParaRPr/>
          </a:p>
        </p:txBody>
      </p:sp>
      <p:sp>
        <p:nvSpPr>
          <p:cNvPr id="177" name="Google Shape;177;p18"/>
          <p:cNvSpPr txBox="1"/>
          <p:nvPr/>
        </p:nvSpPr>
        <p:spPr>
          <a:xfrm>
            <a:off x="7541500" y="517000"/>
            <a:ext cx="1525800" cy="999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chemeClr val="dk2"/>
                </a:solidFill>
                <a:latin typeface="Roboto"/>
                <a:ea typeface="Roboto"/>
                <a:cs typeface="Roboto"/>
                <a:sym typeface="Roboto"/>
              </a:rPr>
              <a:t>Perform </a:t>
            </a:r>
            <a:r>
              <a:rPr lang="en" sz="1200">
                <a:solidFill>
                  <a:schemeClr val="dk2"/>
                </a:solidFill>
                <a:latin typeface="Roboto"/>
                <a:ea typeface="Roboto"/>
                <a:cs typeface="Roboto"/>
                <a:sym typeface="Roboto"/>
              </a:rPr>
              <a:t>a</a:t>
            </a:r>
            <a:r>
              <a:rPr lang="en" sz="1200">
                <a:solidFill>
                  <a:schemeClr val="dk2"/>
                </a:solidFill>
                <a:latin typeface="Roboto"/>
                <a:ea typeface="Roboto"/>
                <a:cs typeface="Roboto"/>
                <a:sym typeface="Roboto"/>
              </a:rPr>
              <a:t>nalysis on the data</a:t>
            </a:r>
            <a:endParaRPr sz="1200">
              <a:solidFill>
                <a:schemeClr val="dk2"/>
              </a:solidFill>
              <a:latin typeface="Roboto"/>
              <a:ea typeface="Roboto"/>
              <a:cs typeface="Roboto"/>
              <a:sym typeface="Roboto"/>
            </a:endParaRPr>
          </a:p>
          <a:p>
            <a:pPr indent="0" lvl="0" marL="0" rtl="0" algn="l">
              <a:lnSpc>
                <a:spcPct val="115000"/>
              </a:lnSpc>
              <a:spcBef>
                <a:spcPts val="1600"/>
              </a:spcBef>
              <a:spcAft>
                <a:spcPts val="1600"/>
              </a:spcAft>
              <a:buNone/>
            </a:pPr>
            <a:r>
              <a:t/>
            </a:r>
            <a:endParaRPr sz="1200">
              <a:solidFill>
                <a:schemeClr val="dk2"/>
              </a:solidFill>
              <a:latin typeface="Roboto"/>
              <a:ea typeface="Roboto"/>
              <a:cs typeface="Roboto"/>
              <a:sym typeface="Robo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9"/>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83" name="Google Shape;183;p19"/>
          <p:cNvSpPr txBox="1"/>
          <p:nvPr>
            <p:ph type="title"/>
          </p:nvPr>
        </p:nvSpPr>
        <p:spPr>
          <a:xfrm>
            <a:off x="526800" y="2054100"/>
            <a:ext cx="4045200" cy="10353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b="1" lang="en" sz="3700"/>
              <a:t>EverString Data</a:t>
            </a:r>
            <a:endParaRPr b="1" sz="3700"/>
          </a:p>
        </p:txBody>
      </p:sp>
      <p:sp>
        <p:nvSpPr>
          <p:cNvPr id="184" name="Google Shape;184;p19"/>
          <p:cNvSpPr txBox="1"/>
          <p:nvPr>
            <p:ph idx="1" type="subTitle"/>
          </p:nvPr>
        </p:nvSpPr>
        <p:spPr>
          <a:xfrm>
            <a:off x="4572000" y="1704250"/>
            <a:ext cx="4045200" cy="2269800"/>
          </a:xfrm>
          <a:prstGeom prst="rect">
            <a:avLst/>
          </a:prstGeom>
        </p:spPr>
        <p:txBody>
          <a:bodyPr anchorCtr="0" anchor="t" bIns="91425" lIns="91425" spcFirstLastPara="1" rIns="91425" wrap="square" tIns="91425">
            <a:noAutofit/>
          </a:bodyPr>
          <a:lstStyle/>
          <a:p>
            <a:pPr indent="-304800" lvl="0" marL="457200" rtl="0" algn="just">
              <a:spcBef>
                <a:spcPts val="0"/>
              </a:spcBef>
              <a:spcAft>
                <a:spcPts val="0"/>
              </a:spcAft>
              <a:buClr>
                <a:schemeClr val="lt1"/>
              </a:buClr>
              <a:buSzPts val="1200"/>
              <a:buFont typeface="Roboto Medium"/>
              <a:buChar char="●"/>
            </a:pPr>
            <a:r>
              <a:rPr lang="en" sz="1200">
                <a:solidFill>
                  <a:schemeClr val="lt1"/>
                </a:solidFill>
                <a:latin typeface="Roboto Medium"/>
                <a:ea typeface="Roboto Medium"/>
                <a:cs typeface="Roboto Medium"/>
                <a:sym typeface="Roboto Medium"/>
              </a:rPr>
              <a:t>EverString's proprietary database of company attributes enables the search interface to cater to the user's preferences much more effectively. </a:t>
            </a:r>
            <a:endParaRPr sz="1200">
              <a:solidFill>
                <a:schemeClr val="lt1"/>
              </a:solidFill>
              <a:latin typeface="Roboto Medium"/>
              <a:ea typeface="Roboto Medium"/>
              <a:cs typeface="Roboto Medium"/>
              <a:sym typeface="Roboto Medium"/>
            </a:endParaRPr>
          </a:p>
          <a:p>
            <a:pPr indent="-304800" lvl="0" marL="457200" rtl="0" algn="just">
              <a:spcBef>
                <a:spcPts val="0"/>
              </a:spcBef>
              <a:spcAft>
                <a:spcPts val="0"/>
              </a:spcAft>
              <a:buClr>
                <a:schemeClr val="lt1"/>
              </a:buClr>
              <a:buSzPts val="1200"/>
              <a:buFont typeface="Roboto Medium"/>
              <a:buChar char="●"/>
            </a:pPr>
            <a:r>
              <a:rPr lang="en" sz="1200">
                <a:solidFill>
                  <a:schemeClr val="lt1"/>
                </a:solidFill>
                <a:latin typeface="Roboto Medium"/>
                <a:ea typeface="Roboto Medium"/>
                <a:cs typeface="Roboto Medium"/>
                <a:sym typeface="Roboto Medium"/>
              </a:rPr>
              <a:t>Everstrings' APIs enhance the user experience and search capability by providing additional contextual features at the company level. </a:t>
            </a:r>
            <a:endParaRPr sz="1200">
              <a:solidFill>
                <a:schemeClr val="lt1"/>
              </a:solidFill>
              <a:latin typeface="Roboto Medium"/>
              <a:ea typeface="Roboto Medium"/>
              <a:cs typeface="Roboto Medium"/>
              <a:sym typeface="Roboto Medium"/>
            </a:endParaRPr>
          </a:p>
          <a:p>
            <a:pPr indent="-304800" lvl="0" marL="457200" rtl="0" algn="just">
              <a:spcBef>
                <a:spcPts val="0"/>
              </a:spcBef>
              <a:spcAft>
                <a:spcPts val="0"/>
              </a:spcAft>
              <a:buClr>
                <a:schemeClr val="lt1"/>
              </a:buClr>
              <a:buSzPts val="1200"/>
              <a:buFont typeface="Roboto Medium"/>
              <a:buChar char="●"/>
            </a:pPr>
            <a:r>
              <a:rPr lang="en" sz="1200">
                <a:solidFill>
                  <a:schemeClr val="lt1"/>
                </a:solidFill>
                <a:latin typeface="Roboto Medium"/>
                <a:ea typeface="Roboto Medium"/>
                <a:cs typeface="Roboto Medium"/>
                <a:sym typeface="Roboto Medium"/>
              </a:rPr>
              <a:t>Utilizing APIs, integrate Everstring Data for useful insights.</a:t>
            </a:r>
            <a:endParaRPr sz="1200">
              <a:solidFill>
                <a:schemeClr val="lt1"/>
              </a:solidFill>
              <a:latin typeface="Roboto Medium"/>
              <a:ea typeface="Roboto Medium"/>
              <a:cs typeface="Roboto Medium"/>
              <a:sym typeface="Roboto Medium"/>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0"/>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90" name="Google Shape;190;p20"/>
          <p:cNvSpPr txBox="1"/>
          <p:nvPr>
            <p:ph idx="2" type="body"/>
          </p:nvPr>
        </p:nvSpPr>
        <p:spPr>
          <a:xfrm>
            <a:off x="6530250" y="986125"/>
            <a:ext cx="2392500" cy="3665100"/>
          </a:xfrm>
          <a:prstGeom prst="rect">
            <a:avLst/>
          </a:prstGeom>
        </p:spPr>
        <p:txBody>
          <a:bodyPr anchorCtr="0" anchor="ctr" bIns="91425" lIns="91425" spcFirstLastPara="1" rIns="91425" wrap="square" tIns="91425">
            <a:noAutofit/>
          </a:bodyPr>
          <a:lstStyle/>
          <a:p>
            <a:pPr indent="-298450" lvl="0" marL="457200" rtl="0" algn="l">
              <a:spcBef>
                <a:spcPts val="1200"/>
              </a:spcBef>
              <a:spcAft>
                <a:spcPts val="0"/>
              </a:spcAft>
              <a:buSzPts val="1100"/>
              <a:buFont typeface="Roboto Medium"/>
              <a:buAutoNum type="arabicPeriod"/>
            </a:pPr>
            <a:r>
              <a:rPr lang="en" sz="1100">
                <a:latin typeface="Roboto Medium"/>
                <a:ea typeface="Roboto Medium"/>
                <a:cs typeface="Roboto Medium"/>
                <a:sym typeface="Roboto Medium"/>
              </a:rPr>
              <a:t>Figure (a) shows the top 40 technologies across all job postings. </a:t>
            </a:r>
            <a:endParaRPr sz="1100">
              <a:latin typeface="Roboto Medium"/>
              <a:ea typeface="Roboto Medium"/>
              <a:cs typeface="Roboto Medium"/>
              <a:sym typeface="Roboto Medium"/>
            </a:endParaRPr>
          </a:p>
          <a:p>
            <a:pPr indent="-298450" lvl="0" marL="457200" rtl="0" algn="l">
              <a:spcBef>
                <a:spcPts val="0"/>
              </a:spcBef>
              <a:spcAft>
                <a:spcPts val="0"/>
              </a:spcAft>
              <a:buSzPts val="1100"/>
              <a:buFont typeface="Roboto Medium"/>
              <a:buAutoNum type="arabicPeriod"/>
            </a:pPr>
            <a:r>
              <a:rPr lang="en" sz="1100">
                <a:latin typeface="Roboto Medium"/>
                <a:ea typeface="Roboto Medium"/>
                <a:cs typeface="Roboto Medium"/>
                <a:sym typeface="Roboto Medium"/>
              </a:rPr>
              <a:t>Figure (b) shows the top 40 skills that restaurant chains are seeking.</a:t>
            </a:r>
            <a:endParaRPr sz="1100">
              <a:latin typeface="Roboto Medium"/>
              <a:ea typeface="Roboto Medium"/>
              <a:cs typeface="Roboto Medium"/>
              <a:sym typeface="Roboto Medium"/>
            </a:endParaRPr>
          </a:p>
          <a:p>
            <a:pPr indent="-298450" lvl="0" marL="457200" rtl="0" algn="l">
              <a:spcBef>
                <a:spcPts val="0"/>
              </a:spcBef>
              <a:spcAft>
                <a:spcPts val="0"/>
              </a:spcAft>
              <a:buSzPts val="1100"/>
              <a:buFont typeface="Roboto Medium"/>
              <a:buAutoNum type="arabicPeriod"/>
            </a:pPr>
            <a:r>
              <a:rPr lang="en" sz="1100">
                <a:latin typeface="Roboto Medium"/>
                <a:ea typeface="Roboto Medium"/>
                <a:cs typeface="Roboto Medium"/>
                <a:sym typeface="Roboto Medium"/>
              </a:rPr>
              <a:t>Figure (c ) shows the top 40 skills that companies in the staffing services industry seek. </a:t>
            </a:r>
            <a:endParaRPr sz="1100">
              <a:latin typeface="Roboto Medium"/>
              <a:ea typeface="Roboto Medium"/>
              <a:cs typeface="Roboto Medium"/>
              <a:sym typeface="Roboto Medium"/>
            </a:endParaRPr>
          </a:p>
          <a:p>
            <a:pPr indent="-298450" lvl="0" marL="457200" rtl="0" algn="l">
              <a:spcBef>
                <a:spcPts val="0"/>
              </a:spcBef>
              <a:spcAft>
                <a:spcPts val="0"/>
              </a:spcAft>
              <a:buSzPts val="1100"/>
              <a:buFont typeface="Roboto Medium"/>
              <a:buAutoNum type="arabicPeriod"/>
            </a:pPr>
            <a:r>
              <a:rPr lang="en" sz="1100">
                <a:latin typeface="Roboto Medium"/>
                <a:ea typeface="Roboto Medium"/>
                <a:cs typeface="Roboto Medium"/>
                <a:sym typeface="Roboto Medium"/>
              </a:rPr>
              <a:t>Figure (d) shows the top 40 skills that companies in the health services industry need</a:t>
            </a:r>
            <a:endParaRPr sz="1100">
              <a:latin typeface="Roboto Medium"/>
              <a:ea typeface="Roboto Medium"/>
              <a:cs typeface="Roboto Medium"/>
              <a:sym typeface="Roboto Medium"/>
            </a:endParaRPr>
          </a:p>
          <a:p>
            <a:pPr indent="0" lvl="0" marL="0" rtl="0" algn="l">
              <a:spcBef>
                <a:spcPts val="1200"/>
              </a:spcBef>
              <a:spcAft>
                <a:spcPts val="0"/>
              </a:spcAft>
              <a:buNone/>
            </a:pPr>
            <a:r>
              <a:t/>
            </a:r>
            <a:endParaRPr sz="1100">
              <a:latin typeface="Roboto Medium"/>
              <a:ea typeface="Roboto Medium"/>
              <a:cs typeface="Roboto Medium"/>
              <a:sym typeface="Roboto Medium"/>
            </a:endParaRPr>
          </a:p>
          <a:p>
            <a:pPr indent="0" lvl="0" marL="0" rtl="0" algn="l">
              <a:spcBef>
                <a:spcPts val="1200"/>
              </a:spcBef>
              <a:spcAft>
                <a:spcPts val="1200"/>
              </a:spcAft>
              <a:buNone/>
            </a:pPr>
            <a:r>
              <a:t/>
            </a:r>
            <a:endParaRPr sz="1100">
              <a:latin typeface="Roboto Medium"/>
              <a:ea typeface="Roboto Medium"/>
              <a:cs typeface="Roboto Medium"/>
              <a:sym typeface="Roboto Medium"/>
            </a:endParaRPr>
          </a:p>
        </p:txBody>
      </p:sp>
      <p:sp>
        <p:nvSpPr>
          <p:cNvPr id="191" name="Google Shape;191;p20"/>
          <p:cNvSpPr txBox="1"/>
          <p:nvPr>
            <p:ph type="title"/>
          </p:nvPr>
        </p:nvSpPr>
        <p:spPr>
          <a:xfrm>
            <a:off x="526800" y="185975"/>
            <a:ext cx="4045200" cy="10353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b="1" lang="en" sz="3700"/>
              <a:t>Analytic 1:</a:t>
            </a:r>
            <a:endParaRPr b="1" sz="3700"/>
          </a:p>
        </p:txBody>
      </p:sp>
      <p:pic>
        <p:nvPicPr>
          <p:cNvPr id="192" name="Google Shape;192;p20"/>
          <p:cNvPicPr preferRelativeResize="0"/>
          <p:nvPr/>
        </p:nvPicPr>
        <p:blipFill>
          <a:blip r:embed="rId3">
            <a:alphaModFix/>
          </a:blip>
          <a:stretch>
            <a:fillRect/>
          </a:stretch>
        </p:blipFill>
        <p:spPr>
          <a:xfrm>
            <a:off x="111400" y="986125"/>
            <a:ext cx="6379750" cy="398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1"/>
          <p:cNvSpPr txBox="1"/>
          <p:nvPr>
            <p:ph idx="12" type="sldNum"/>
          </p:nvPr>
        </p:nvSpPr>
        <p:spPr>
          <a:xfrm>
            <a:off x="8460431" y="4651190"/>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chemeClr val="lt1"/>
                </a:solidFill>
              </a:rPr>
              <a:t>‹#›</a:t>
            </a:fld>
            <a:endParaRPr>
              <a:solidFill>
                <a:schemeClr val="lt1"/>
              </a:solidFill>
            </a:endParaRPr>
          </a:p>
        </p:txBody>
      </p:sp>
      <p:sp>
        <p:nvSpPr>
          <p:cNvPr id="198" name="Google Shape;198;p21"/>
          <p:cNvSpPr txBox="1"/>
          <p:nvPr>
            <p:ph idx="2" type="body"/>
          </p:nvPr>
        </p:nvSpPr>
        <p:spPr>
          <a:xfrm>
            <a:off x="4877550" y="185975"/>
            <a:ext cx="4045200" cy="4787700"/>
          </a:xfrm>
          <a:prstGeom prst="rect">
            <a:avLst/>
          </a:prstGeom>
        </p:spPr>
        <p:txBody>
          <a:bodyPr anchorCtr="0" anchor="ctr" bIns="91425" lIns="91425" spcFirstLastPara="1" rIns="91425" wrap="square" tIns="91425">
            <a:noAutofit/>
          </a:bodyPr>
          <a:lstStyle/>
          <a:p>
            <a:pPr indent="-298450" lvl="0" marL="457200" rtl="0" algn="l">
              <a:spcBef>
                <a:spcPts val="1200"/>
              </a:spcBef>
              <a:spcAft>
                <a:spcPts val="0"/>
              </a:spcAft>
              <a:buSzPts val="1100"/>
              <a:buFont typeface="Roboto Medium"/>
              <a:buAutoNum type="arabicPeriod"/>
            </a:pPr>
            <a:r>
              <a:rPr lang="en" sz="1100">
                <a:latin typeface="Roboto Medium"/>
                <a:ea typeface="Roboto Medium"/>
                <a:cs typeface="Roboto Medium"/>
                <a:sym typeface="Roboto Medium"/>
              </a:rPr>
              <a:t>Figure (a) shows a list of top companies that use Tableau and MongoDB technologies. </a:t>
            </a:r>
            <a:endParaRPr sz="1100">
              <a:latin typeface="Roboto Medium"/>
              <a:ea typeface="Roboto Medium"/>
              <a:cs typeface="Roboto Medium"/>
              <a:sym typeface="Roboto Medium"/>
            </a:endParaRPr>
          </a:p>
          <a:p>
            <a:pPr indent="-298450" lvl="0" marL="457200" rtl="0" algn="l">
              <a:spcBef>
                <a:spcPts val="0"/>
              </a:spcBef>
              <a:spcAft>
                <a:spcPts val="0"/>
              </a:spcAft>
              <a:buSzPts val="1100"/>
              <a:buFont typeface="Roboto Medium"/>
              <a:buAutoNum type="arabicPeriod"/>
            </a:pPr>
            <a:r>
              <a:rPr lang="en" sz="1100">
                <a:latin typeface="Roboto Medium"/>
                <a:ea typeface="Roboto Medium"/>
                <a:cs typeface="Roboto Medium"/>
                <a:sym typeface="Roboto Medium"/>
              </a:rPr>
              <a:t>Figure (b) shows companies that hire people with masters degrees and Java programming skills.</a:t>
            </a:r>
            <a:endParaRPr sz="1100">
              <a:latin typeface="Roboto Medium"/>
              <a:ea typeface="Roboto Medium"/>
              <a:cs typeface="Roboto Medium"/>
              <a:sym typeface="Roboto Medium"/>
            </a:endParaRPr>
          </a:p>
          <a:p>
            <a:pPr indent="0" lvl="0" marL="0" rtl="0" algn="l">
              <a:spcBef>
                <a:spcPts val="1200"/>
              </a:spcBef>
              <a:spcAft>
                <a:spcPts val="0"/>
              </a:spcAft>
              <a:buNone/>
            </a:pPr>
            <a:r>
              <a:t/>
            </a:r>
            <a:endParaRPr sz="1100">
              <a:latin typeface="Roboto Medium"/>
              <a:ea typeface="Roboto Medium"/>
              <a:cs typeface="Roboto Medium"/>
              <a:sym typeface="Roboto Medium"/>
            </a:endParaRPr>
          </a:p>
          <a:p>
            <a:pPr indent="0" lvl="0" marL="0" rtl="0" algn="l">
              <a:spcBef>
                <a:spcPts val="1200"/>
              </a:spcBef>
              <a:spcAft>
                <a:spcPts val="1200"/>
              </a:spcAft>
              <a:buNone/>
            </a:pPr>
            <a:r>
              <a:t/>
            </a:r>
            <a:endParaRPr sz="1100">
              <a:latin typeface="Roboto Medium"/>
              <a:ea typeface="Roboto Medium"/>
              <a:cs typeface="Roboto Medium"/>
              <a:sym typeface="Roboto Medium"/>
            </a:endParaRPr>
          </a:p>
        </p:txBody>
      </p:sp>
      <p:sp>
        <p:nvSpPr>
          <p:cNvPr id="199" name="Google Shape;199;p21"/>
          <p:cNvSpPr txBox="1"/>
          <p:nvPr>
            <p:ph type="title"/>
          </p:nvPr>
        </p:nvSpPr>
        <p:spPr>
          <a:xfrm>
            <a:off x="526800" y="185975"/>
            <a:ext cx="4045200" cy="1035300"/>
          </a:xfrm>
          <a:prstGeom prst="rect">
            <a:avLst/>
          </a:prstGeom>
        </p:spPr>
        <p:txBody>
          <a:bodyPr anchorCtr="0" anchor="b" bIns="91425" lIns="91425" spcFirstLastPara="1" rIns="91425" wrap="square" tIns="91425">
            <a:noAutofit/>
          </a:bodyPr>
          <a:lstStyle/>
          <a:p>
            <a:pPr indent="0" lvl="0" marL="0" rtl="0" algn="l">
              <a:lnSpc>
                <a:spcPct val="115000"/>
              </a:lnSpc>
              <a:spcBef>
                <a:spcPts val="1200"/>
              </a:spcBef>
              <a:spcAft>
                <a:spcPts val="1200"/>
              </a:spcAft>
              <a:buNone/>
            </a:pPr>
            <a:r>
              <a:rPr b="1" lang="en" sz="3700"/>
              <a:t>Analytic 2:</a:t>
            </a:r>
            <a:endParaRPr b="1" sz="3700"/>
          </a:p>
        </p:txBody>
      </p:sp>
      <p:pic>
        <p:nvPicPr>
          <p:cNvPr id="200" name="Google Shape;200;p21"/>
          <p:cNvPicPr preferRelativeResize="0"/>
          <p:nvPr/>
        </p:nvPicPr>
        <p:blipFill>
          <a:blip r:embed="rId3">
            <a:alphaModFix/>
          </a:blip>
          <a:stretch>
            <a:fillRect/>
          </a:stretch>
        </p:blipFill>
        <p:spPr>
          <a:xfrm>
            <a:off x="526800" y="931225"/>
            <a:ext cx="3589794" cy="42122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